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Hind"/>
      <p:regular r:id="rId48"/>
      <p:bold r:id="rId49"/>
    </p:embeddedFont>
    <p:embeddedFont>
      <p:font typeface="Lora"/>
      <p:regular r:id="rId50"/>
      <p:bold r:id="rId51"/>
      <p:italic r:id="rId52"/>
      <p:boldItalic r:id="rId53"/>
    </p:embeddedFont>
    <p:embeddedFont>
      <p:font typeface="Red Hat Display"/>
      <p:regular r:id="rId54"/>
      <p:bold r:id="rId55"/>
      <p:italic r:id="rId56"/>
      <p:boldItalic r:id="rId57"/>
    </p:embeddedFont>
    <p:embeddedFont>
      <p:font typeface="Space Grotesk Medium"/>
      <p:regular r:id="rId58"/>
      <p:bold r:id="rId59"/>
    </p:embeddedFont>
    <p:embeddedFont>
      <p:font typeface="Poppins SemiBold"/>
      <p:regular r:id="rId60"/>
      <p:bold r:id="rId61"/>
      <p:italic r:id="rId62"/>
      <p:boldItalic r:id="rId63"/>
    </p:embeddedFont>
    <p:embeddedFont>
      <p:font typeface="Oswald"/>
      <p:regular r:id="rId64"/>
      <p:bold r:id="rId65"/>
    </p:embeddedFont>
    <p:embeddedFont>
      <p:font typeface="Space Grotesk"/>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Hind-regular.fntdata"/><Relationship Id="rId47" Type="http://schemas.openxmlformats.org/officeDocument/2006/relationships/slide" Target="slides/slide40.xml"/><Relationship Id="rId49" Type="http://schemas.openxmlformats.org/officeDocument/2006/relationships/font" Target="fonts/Hin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oppinsSemiBold-italic.fntdata"/><Relationship Id="rId61" Type="http://schemas.openxmlformats.org/officeDocument/2006/relationships/font" Target="fonts/PoppinsSemiBold-bold.fntdata"/><Relationship Id="rId20" Type="http://schemas.openxmlformats.org/officeDocument/2006/relationships/slide" Target="slides/slide13.xml"/><Relationship Id="rId64" Type="http://schemas.openxmlformats.org/officeDocument/2006/relationships/font" Target="fonts/Oswald-regular.fntdata"/><Relationship Id="rId63" Type="http://schemas.openxmlformats.org/officeDocument/2006/relationships/font" Target="fonts/PoppinsSemiBold-boldItalic.fntdata"/><Relationship Id="rId22" Type="http://schemas.openxmlformats.org/officeDocument/2006/relationships/slide" Target="slides/slide15.xml"/><Relationship Id="rId66" Type="http://schemas.openxmlformats.org/officeDocument/2006/relationships/font" Target="fonts/SpaceGrotesk-regular.fntdata"/><Relationship Id="rId21" Type="http://schemas.openxmlformats.org/officeDocument/2006/relationships/slide" Target="slides/slide14.xml"/><Relationship Id="rId65" Type="http://schemas.openxmlformats.org/officeDocument/2006/relationships/font" Target="fonts/Oswald-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SpaceGrotesk-bold.fntdata"/><Relationship Id="rId60" Type="http://schemas.openxmlformats.org/officeDocument/2006/relationships/font" Target="fonts/PoppinsSemiBold-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ora-bold.fntdata"/><Relationship Id="rId50" Type="http://schemas.openxmlformats.org/officeDocument/2006/relationships/font" Target="fonts/Lora-regular.fntdata"/><Relationship Id="rId53" Type="http://schemas.openxmlformats.org/officeDocument/2006/relationships/font" Target="fonts/Lora-boldItalic.fntdata"/><Relationship Id="rId52" Type="http://schemas.openxmlformats.org/officeDocument/2006/relationships/font" Target="fonts/Lora-italic.fntdata"/><Relationship Id="rId11" Type="http://schemas.openxmlformats.org/officeDocument/2006/relationships/slide" Target="slides/slide4.xml"/><Relationship Id="rId55" Type="http://schemas.openxmlformats.org/officeDocument/2006/relationships/font" Target="fonts/RedHatDisplay-bold.fntdata"/><Relationship Id="rId10" Type="http://schemas.openxmlformats.org/officeDocument/2006/relationships/slide" Target="slides/slide3.xml"/><Relationship Id="rId54" Type="http://schemas.openxmlformats.org/officeDocument/2006/relationships/font" Target="fonts/RedHatDisplay-regular.fntdata"/><Relationship Id="rId13" Type="http://schemas.openxmlformats.org/officeDocument/2006/relationships/slide" Target="slides/slide6.xml"/><Relationship Id="rId57" Type="http://schemas.openxmlformats.org/officeDocument/2006/relationships/font" Target="fonts/RedHatDisplay-boldItalic.fntdata"/><Relationship Id="rId12" Type="http://schemas.openxmlformats.org/officeDocument/2006/relationships/slide" Target="slides/slide5.xml"/><Relationship Id="rId56" Type="http://schemas.openxmlformats.org/officeDocument/2006/relationships/font" Target="fonts/RedHatDisplay-italic.fntdata"/><Relationship Id="rId15" Type="http://schemas.openxmlformats.org/officeDocument/2006/relationships/slide" Target="slides/slide8.xml"/><Relationship Id="rId59" Type="http://schemas.openxmlformats.org/officeDocument/2006/relationships/font" Target="fonts/SpaceGroteskMedium-bold.fntdata"/><Relationship Id="rId14" Type="http://schemas.openxmlformats.org/officeDocument/2006/relationships/slide" Target="slides/slide7.xml"/><Relationship Id="rId58" Type="http://schemas.openxmlformats.org/officeDocument/2006/relationships/font" Target="fonts/SpaceGroteskMedium-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4a4062657_12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354a4062657_1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9a29eb460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9a29eb4609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9a29eb46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9a29eb4609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9a29eb460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9a29eb4609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ad66a16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ad66a164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9a29eb460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9a29eb4609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9a29eb460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9a29eb4609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9a29eb460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39a29eb4609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9a29eb460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39a29eb4609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9a29eb46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39a29eb4609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9a29eb460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9a29eb4609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9a29eb460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9a29eb4609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9a29eb460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9a29eb4609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9a29eb460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39a29eb4609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9a29eb460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39a29eb4609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9a29eb460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39a29eb4609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9a29eb460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39a29eb4609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acb2cefe0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3acb2cefe0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acb2cefe0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3acb2cefe0e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acb2cefe0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acb2cefe0e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acb2cefe0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3acb2cefe0e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acb2cefe0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acb2cefe0e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4a4062657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54a4062657_8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9a29eb460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39a29eb4609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9a29eb460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39a29eb4609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acb2cefe0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acb2cefe0e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acb2cefe0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3acb2cefe0e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9a29eb4609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39a29eb4609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9a29eb4609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9a29eb4609_1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9a29eb460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9a29eb4609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9a29eb460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39a29eb4609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9a29eb460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39a29eb4609_0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54a4062657_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354a4062657_8_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54a4062657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54a4062657_8_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54a40626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354a4062657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9a29eb460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9a29eb4609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acb2cefe0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3acb2cefe0e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acb2cefe0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3acb2cefe0e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4a4062657_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54a4062657_8_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9a29eb46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9a29eb460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1" name="Shape 131"/>
        <p:cNvGrpSpPr/>
        <p:nvPr/>
      </p:nvGrpSpPr>
      <p:grpSpPr>
        <a:xfrm>
          <a:off x="0" y="0"/>
          <a:ext cx="0" cy="0"/>
          <a:chOff x="0" y="0"/>
          <a:chExt cx="0" cy="0"/>
        </a:xfrm>
      </p:grpSpPr>
      <p:sp>
        <p:nvSpPr>
          <p:cNvPr id="132" name="Google Shape;132;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 name="Shape 137"/>
        <p:cNvGrpSpPr/>
        <p:nvPr/>
      </p:nvGrpSpPr>
      <p:grpSpPr>
        <a:xfrm>
          <a:off x="0" y="0"/>
          <a:ext cx="0" cy="0"/>
          <a:chOff x="0" y="0"/>
          <a:chExt cx="0" cy="0"/>
        </a:xfrm>
      </p:grpSpPr>
      <p:sp>
        <p:nvSpPr>
          <p:cNvPr id="138" name="Google Shape;138;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27"/>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0" name="Google Shape;140;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 name="Shape 143"/>
        <p:cNvGrpSpPr/>
        <p:nvPr/>
      </p:nvGrpSpPr>
      <p:grpSpPr>
        <a:xfrm>
          <a:off x="0" y="0"/>
          <a:ext cx="0" cy="0"/>
          <a:chOff x="0" y="0"/>
          <a:chExt cx="0" cy="0"/>
        </a:xfrm>
      </p:grpSpPr>
      <p:sp>
        <p:nvSpPr>
          <p:cNvPr id="144" name="Google Shape;144;p2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2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46" name="Google Shape;146;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8" name="Google Shape;148;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9" name="Shape 149"/>
        <p:cNvGrpSpPr/>
        <p:nvPr/>
      </p:nvGrpSpPr>
      <p:grpSpPr>
        <a:xfrm>
          <a:off x="0" y="0"/>
          <a:ext cx="0" cy="0"/>
          <a:chOff x="0" y="0"/>
          <a:chExt cx="0" cy="0"/>
        </a:xfrm>
      </p:grpSpPr>
      <p:sp>
        <p:nvSpPr>
          <p:cNvPr id="150" name="Google Shape;150;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p2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2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5" name="Google Shape;155;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6" name="Shape 156"/>
        <p:cNvGrpSpPr/>
        <p:nvPr/>
      </p:nvGrpSpPr>
      <p:grpSpPr>
        <a:xfrm>
          <a:off x="0" y="0"/>
          <a:ext cx="0" cy="0"/>
          <a:chOff x="0" y="0"/>
          <a:chExt cx="0" cy="0"/>
        </a:xfrm>
      </p:grpSpPr>
      <p:sp>
        <p:nvSpPr>
          <p:cNvPr id="157" name="Google Shape;157;p3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8" name="Google Shape;158;p3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9" name="Google Shape;159;p3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3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1" name="Google Shape;161;p3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 name="Google Shape;163;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4" name="Google Shape;164;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 name="Shape 165"/>
        <p:cNvGrpSpPr/>
        <p:nvPr/>
      </p:nvGrpSpPr>
      <p:grpSpPr>
        <a:xfrm>
          <a:off x="0" y="0"/>
          <a:ext cx="0" cy="0"/>
          <a:chOff x="0" y="0"/>
          <a:chExt cx="0" cy="0"/>
        </a:xfrm>
      </p:grpSpPr>
      <p:sp>
        <p:nvSpPr>
          <p:cNvPr id="166" name="Google Shape;166;p3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7" name="Google Shape;167;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8" name="Google Shape;168;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0" name="Shape 170"/>
        <p:cNvGrpSpPr/>
        <p:nvPr/>
      </p:nvGrpSpPr>
      <p:grpSpPr>
        <a:xfrm>
          <a:off x="0" y="0"/>
          <a:ext cx="0" cy="0"/>
          <a:chOff x="0" y="0"/>
          <a:chExt cx="0" cy="0"/>
        </a:xfrm>
      </p:grpSpPr>
      <p:sp>
        <p:nvSpPr>
          <p:cNvPr id="171" name="Google Shape;171;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4" name="Shape 174"/>
        <p:cNvGrpSpPr/>
        <p:nvPr/>
      </p:nvGrpSpPr>
      <p:grpSpPr>
        <a:xfrm>
          <a:off x="0" y="0"/>
          <a:ext cx="0" cy="0"/>
          <a:chOff x="0" y="0"/>
          <a:chExt cx="0" cy="0"/>
        </a:xfrm>
      </p:grpSpPr>
      <p:sp>
        <p:nvSpPr>
          <p:cNvPr id="175" name="Google Shape;175;p3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6" name="Google Shape;176;p3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7" name="Google Shape;177;p3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8" name="Google Shape;178;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9" name="Google Shape;179;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0" name="Google Shape;180;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1" name="Shape 181"/>
        <p:cNvGrpSpPr/>
        <p:nvPr/>
      </p:nvGrpSpPr>
      <p:grpSpPr>
        <a:xfrm>
          <a:off x="0" y="0"/>
          <a:ext cx="0" cy="0"/>
          <a:chOff x="0" y="0"/>
          <a:chExt cx="0" cy="0"/>
        </a:xfrm>
      </p:grpSpPr>
      <p:sp>
        <p:nvSpPr>
          <p:cNvPr id="182" name="Google Shape;182;p3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 name="Google Shape;183;p34"/>
          <p:cNvSpPr/>
          <p:nvPr>
            <p:ph idx="2" type="pic"/>
          </p:nvPr>
        </p:nvSpPr>
        <p:spPr>
          <a:xfrm>
            <a:off x="3887391" y="740569"/>
            <a:ext cx="4629150" cy="3655219"/>
          </a:xfrm>
          <a:prstGeom prst="rect">
            <a:avLst/>
          </a:prstGeom>
          <a:noFill/>
          <a:ln>
            <a:noFill/>
          </a:ln>
        </p:spPr>
      </p:sp>
      <p:sp>
        <p:nvSpPr>
          <p:cNvPr id="184" name="Google Shape;184;p3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5" name="Google Shape;185;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6" name="Google Shape;186;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7" name="Google Shape;187;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8" name="Shape 188"/>
        <p:cNvGrpSpPr/>
        <p:nvPr/>
      </p:nvGrpSpPr>
      <p:grpSpPr>
        <a:xfrm>
          <a:off x="0" y="0"/>
          <a:ext cx="0" cy="0"/>
          <a:chOff x="0" y="0"/>
          <a:chExt cx="0" cy="0"/>
        </a:xfrm>
      </p:grpSpPr>
      <p:sp>
        <p:nvSpPr>
          <p:cNvPr id="189" name="Google Shape;189;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3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2" name="Google Shape;192;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3" name="Google Shape;193;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 name="Shape 194"/>
        <p:cNvGrpSpPr/>
        <p:nvPr/>
      </p:nvGrpSpPr>
      <p:grpSpPr>
        <a:xfrm>
          <a:off x="0" y="0"/>
          <a:ext cx="0" cy="0"/>
          <a:chOff x="0" y="0"/>
          <a:chExt cx="0" cy="0"/>
        </a:xfrm>
      </p:grpSpPr>
      <p:sp>
        <p:nvSpPr>
          <p:cNvPr id="195" name="Google Shape;195;p36"/>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6" name="Google Shape;196;p3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8" name="Google Shape;198;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9" name="Google Shape;199;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2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4.xml"/><Relationship Id="rId12" Type="http://schemas.openxmlformats.org/officeDocument/2006/relationships/slideLayout" Target="../slideLayouts/slideLayout33.xml"/><Relationship Id="rId1" Type="http://schemas.openxmlformats.org/officeDocument/2006/relationships/image" Target="../media/image28.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7" name="Google Shape;127;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8.gif"/><Relationship Id="rId6" Type="http://schemas.openxmlformats.org/officeDocument/2006/relationships/image" Target="../media/image8.gif"/><Relationship Id="rId7"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3.gif"/><Relationship Id="rId5" Type="http://schemas.openxmlformats.org/officeDocument/2006/relationships/image" Target="../media/image4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39.gif"/><Relationship Id="rId5" Type="http://schemas.openxmlformats.org/officeDocument/2006/relationships/image" Target="../media/image30.gif"/><Relationship Id="rId6" Type="http://schemas.openxmlformats.org/officeDocument/2006/relationships/image" Target="../media/image31.gif"/><Relationship Id="rId7" Type="http://schemas.openxmlformats.org/officeDocument/2006/relationships/image" Target="../media/image27.gif"/><Relationship Id="rId8" Type="http://schemas.openxmlformats.org/officeDocument/2006/relationships/image" Target="../media/image5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4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8.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www.aircrack-ng.org/doku.php?id=airodump-ng" TargetMode="External"/><Relationship Id="rId4" Type="http://schemas.openxmlformats.org/officeDocument/2006/relationships/image" Target="../media/image3.png"/><Relationship Id="rId5"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4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hyperlink" Target="https://tryhackme.com/room/wifihacking101" TargetMode="External"/><Relationship Id="rId5" Type="http://schemas.openxmlformats.org/officeDocument/2006/relationships/hyperlink" Target="https://tryhackme.com/room/wifihacking101" TargetMode="External"/><Relationship Id="rId6" Type="http://schemas.openxmlformats.org/officeDocument/2006/relationships/image" Target="../media/image36.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s>
</file>

<file path=ppt/slides/_rels/slide40.xml.rels><?xml version="1.0" encoding="UTF-8" standalone="yes"?><Relationships xmlns="http://schemas.openxmlformats.org/package/2006/relationships"><Relationship Id="rId10" Type="http://schemas.openxmlformats.org/officeDocument/2006/relationships/image" Target="../media/image51.gif"/><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4.jpg"/><Relationship Id="rId4" Type="http://schemas.openxmlformats.org/officeDocument/2006/relationships/image" Target="../media/image37.jpg"/><Relationship Id="rId9" Type="http://schemas.openxmlformats.org/officeDocument/2006/relationships/image" Target="../media/image49.gif"/><Relationship Id="rId5" Type="http://schemas.openxmlformats.org/officeDocument/2006/relationships/image" Target="../media/image46.gif"/><Relationship Id="rId6" Type="http://schemas.openxmlformats.org/officeDocument/2006/relationships/image" Target="../media/image53.gif"/><Relationship Id="rId7" Type="http://schemas.openxmlformats.org/officeDocument/2006/relationships/image" Target="../media/image48.gif"/><Relationship Id="rId8" Type="http://schemas.openxmlformats.org/officeDocument/2006/relationships/image" Target="../media/image5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jp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gif"/><Relationship Id="rId5"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WPA (</a:t>
            </a:r>
            <a:r>
              <a:rPr b="1" lang="en-GB" sz="2000">
                <a:solidFill>
                  <a:srgbClr val="FF00FF"/>
                </a:solidFill>
                <a:latin typeface="Red Hat Display"/>
                <a:ea typeface="Red Hat Display"/>
                <a:cs typeface="Red Hat Display"/>
                <a:sym typeface="Red Hat Display"/>
              </a:rPr>
              <a:t>WiFi Protected Access</a:t>
            </a:r>
            <a:r>
              <a:rPr lang="en-GB" sz="2000">
                <a:solidFill>
                  <a:schemeClr val="lt1"/>
                </a:solidFill>
                <a:latin typeface="Red Hat Display"/>
                <a:ea typeface="Red Hat Display"/>
                <a:cs typeface="Red Hat Display"/>
                <a:sym typeface="Red Hat Display"/>
              </a:rPr>
              <a:t>) was introduced in 2003 as the successor to WEP and was better in about every single way.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Instead of one key </a:t>
            </a:r>
            <a:r>
              <a:rPr lang="en-GB" sz="2000">
                <a:solidFill>
                  <a:schemeClr val="lt1"/>
                </a:solidFill>
                <a:latin typeface="Red Hat Display"/>
                <a:ea typeface="Red Hat Display"/>
                <a:cs typeface="Red Hat Display"/>
                <a:sym typeface="Red Hat Display"/>
              </a:rPr>
              <a:t>across</a:t>
            </a:r>
            <a:r>
              <a:rPr lang="en-GB" sz="2000">
                <a:solidFill>
                  <a:schemeClr val="lt1"/>
                </a:solidFill>
                <a:latin typeface="Red Hat Display"/>
                <a:ea typeface="Red Hat Display"/>
                <a:cs typeface="Red Hat Display"/>
                <a:sym typeface="Red Hat Display"/>
              </a:rPr>
              <a:t> all devices for the encrypted data,</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WPA </a:t>
            </a:r>
            <a:r>
              <a:rPr lang="en-GB" sz="2000">
                <a:solidFill>
                  <a:schemeClr val="lt1"/>
                </a:solidFill>
                <a:latin typeface="Red Hat Display"/>
                <a:ea typeface="Red Hat Display"/>
                <a:cs typeface="Red Hat Display"/>
                <a:sym typeface="Red Hat Display"/>
              </a:rPr>
              <a:t>uses</a:t>
            </a:r>
            <a:r>
              <a:rPr lang="en-GB" sz="2000">
                <a:solidFill>
                  <a:schemeClr val="lt1"/>
                </a:solidFill>
                <a:latin typeface="Red Hat Display"/>
                <a:ea typeface="Red Hat Display"/>
                <a:cs typeface="Red Hat Display"/>
                <a:sym typeface="Red Hat Display"/>
              </a:rPr>
              <a:t> </a:t>
            </a:r>
            <a:r>
              <a:rPr b="1" lang="en-GB" sz="2000">
                <a:solidFill>
                  <a:srgbClr val="00FFFF"/>
                </a:solidFill>
                <a:latin typeface="Red Hat Display"/>
                <a:ea typeface="Red Hat Display"/>
                <a:cs typeface="Red Hat Display"/>
                <a:sym typeface="Red Hat Display"/>
              </a:rPr>
              <a:t>TKIP (temporary key </a:t>
            </a:r>
            <a:r>
              <a:rPr b="1" lang="en-GB" sz="2000">
                <a:solidFill>
                  <a:srgbClr val="00FFFF"/>
                </a:solidFill>
                <a:latin typeface="Red Hat Display"/>
                <a:ea typeface="Red Hat Display"/>
                <a:cs typeface="Red Hat Display"/>
                <a:sym typeface="Red Hat Display"/>
              </a:rPr>
              <a:t>integrity</a:t>
            </a:r>
            <a:r>
              <a:rPr b="1" lang="en-GB" sz="2000">
                <a:solidFill>
                  <a:srgbClr val="00FFFF"/>
                </a:solidFill>
                <a:latin typeface="Red Hat Display"/>
                <a:ea typeface="Red Hat Display"/>
                <a:cs typeface="Red Hat Display"/>
                <a:sym typeface="Red Hat Display"/>
              </a:rPr>
              <a:t> protocol)</a:t>
            </a:r>
            <a:r>
              <a:rPr lang="en-GB" sz="2000">
                <a:solidFill>
                  <a:schemeClr val="lt1"/>
                </a:solidFill>
                <a:latin typeface="Red Hat Display"/>
                <a:ea typeface="Red Hat Display"/>
                <a:cs typeface="Red Hat Display"/>
                <a:sym typeface="Red Hat Display"/>
              </a:rPr>
              <a:t>, which made the key dynamic and harder to crack. TKIP was later </a:t>
            </a:r>
            <a:r>
              <a:rPr lang="en-GB" sz="2000">
                <a:solidFill>
                  <a:schemeClr val="lt1"/>
                </a:solidFill>
                <a:latin typeface="Red Hat Display"/>
                <a:ea typeface="Red Hat Display"/>
                <a:cs typeface="Red Hat Display"/>
                <a:sym typeface="Red Hat Display"/>
              </a:rPr>
              <a:t>superseded</a:t>
            </a:r>
            <a:r>
              <a:rPr lang="en-GB" sz="2000">
                <a:solidFill>
                  <a:schemeClr val="lt1"/>
                </a:solidFill>
                <a:latin typeface="Red Hat Display"/>
                <a:ea typeface="Red Hat Display"/>
                <a:cs typeface="Red Hat Display"/>
                <a:sym typeface="Red Hat Display"/>
              </a:rPr>
              <a:t> by AES.</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WPA also included message integrity checks to see if an attack had intercepted or changed the packet, and also </a:t>
            </a:r>
            <a:r>
              <a:rPr b="1" lang="en-GB" sz="2000">
                <a:solidFill>
                  <a:srgbClr val="990000"/>
                </a:solidFill>
                <a:latin typeface="Red Hat Display"/>
                <a:ea typeface="Red Hat Display"/>
                <a:cs typeface="Red Hat Display"/>
                <a:sym typeface="Red Hat Display"/>
              </a:rPr>
              <a:t>had a key of 256 bits</a:t>
            </a:r>
            <a:r>
              <a:rPr lang="en-GB" sz="2000">
                <a:solidFill>
                  <a:schemeClr val="lt1"/>
                </a:solidFill>
                <a:latin typeface="Red Hat Display"/>
                <a:ea typeface="Red Hat Display"/>
                <a:cs typeface="Red Hat Display"/>
                <a:sym typeface="Red Hat Display"/>
              </a:rPr>
              <a:t> for more security.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However </a:t>
            </a:r>
            <a:r>
              <a:rPr b="1" lang="en-GB" sz="2000">
                <a:solidFill>
                  <a:srgbClr val="FF00FF"/>
                </a:solidFill>
                <a:latin typeface="Red Hat Display"/>
                <a:ea typeface="Red Hat Display"/>
                <a:cs typeface="Red Hat Display"/>
                <a:sym typeface="Red Hat Display"/>
              </a:rPr>
              <a:t>it wasn’t perfect and was replaced 1 year later.</a:t>
            </a:r>
            <a:r>
              <a:rPr lang="en-GB" sz="2000">
                <a:solidFill>
                  <a:schemeClr val="lt1"/>
                </a:solidFill>
                <a:latin typeface="Red Hat Display"/>
                <a:ea typeface="Red Hat Display"/>
                <a:cs typeface="Red Hat Display"/>
                <a:sym typeface="Red Hat Display"/>
              </a:rPr>
              <a:t> </a:t>
            </a:r>
            <a:endParaRPr sz="2000">
              <a:solidFill>
                <a:schemeClr val="lt1"/>
              </a:solidFill>
              <a:latin typeface="Red Hat Display"/>
              <a:ea typeface="Red Hat Display"/>
              <a:cs typeface="Red Hat Display"/>
              <a:sym typeface="Red Hat Display"/>
            </a:endParaRPr>
          </a:p>
        </p:txBody>
      </p:sp>
      <p:pic>
        <p:nvPicPr>
          <p:cNvPr id="281" name="Google Shape;281;p46"/>
          <p:cNvPicPr preferRelativeResize="0"/>
          <p:nvPr/>
        </p:nvPicPr>
        <p:blipFill>
          <a:blip r:embed="rId3">
            <a:alphaModFix/>
          </a:blip>
          <a:stretch>
            <a:fillRect/>
          </a:stretch>
        </p:blipFill>
        <p:spPr>
          <a:xfrm>
            <a:off x="7274525" y="1427978"/>
            <a:ext cx="1245325" cy="697375"/>
          </a:xfrm>
          <a:prstGeom prst="rect">
            <a:avLst/>
          </a:prstGeom>
          <a:noFill/>
          <a:ln>
            <a:noFill/>
          </a:ln>
        </p:spPr>
      </p:pic>
      <p:sp>
        <p:nvSpPr>
          <p:cNvPr id="282" name="Google Shape;282;p46"/>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WPA</a:t>
            </a:r>
            <a:endParaRPr b="1" sz="2600">
              <a:solidFill>
                <a:srgbClr val="FFFFFF"/>
              </a:solidFill>
              <a:latin typeface="Space Grotesk"/>
              <a:ea typeface="Space Grotesk"/>
              <a:cs typeface="Space Grotesk"/>
              <a:sym typeface="Space Grotesk"/>
            </a:endParaRPr>
          </a:p>
        </p:txBody>
      </p:sp>
      <p:sp>
        <p:nvSpPr>
          <p:cNvPr id="283" name="Google Shape;283;p46"/>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Red Hat Display"/>
                <a:ea typeface="Red Hat Display"/>
                <a:cs typeface="Red Hat Display"/>
                <a:sym typeface="Red Hat Display"/>
              </a:rPr>
              <a:t>WPA2 is the second </a:t>
            </a:r>
            <a:r>
              <a:rPr lang="en-GB" sz="1800">
                <a:solidFill>
                  <a:schemeClr val="lt1"/>
                </a:solidFill>
                <a:latin typeface="Red Hat Display"/>
                <a:ea typeface="Red Hat Display"/>
                <a:cs typeface="Red Hat Display"/>
                <a:sym typeface="Red Hat Display"/>
              </a:rPr>
              <a:t>iteration</a:t>
            </a:r>
            <a:r>
              <a:rPr lang="en-GB" sz="1800">
                <a:solidFill>
                  <a:schemeClr val="lt1"/>
                </a:solidFill>
                <a:latin typeface="Red Hat Display"/>
                <a:ea typeface="Red Hat Display"/>
                <a:cs typeface="Red Hat Display"/>
                <a:sym typeface="Red Hat Display"/>
              </a:rPr>
              <a:t> of WPA and comes in 2 flavours, </a:t>
            </a:r>
            <a:r>
              <a:rPr b="1" lang="en-GB" sz="1800">
                <a:solidFill>
                  <a:srgbClr val="FF00FF"/>
                </a:solidFill>
                <a:latin typeface="Red Hat Display"/>
                <a:ea typeface="Red Hat Display"/>
                <a:cs typeface="Red Hat Display"/>
                <a:sym typeface="Red Hat Display"/>
              </a:rPr>
              <a:t>WPA2-PSK</a:t>
            </a:r>
            <a:r>
              <a:rPr lang="en-GB" sz="1800">
                <a:solidFill>
                  <a:schemeClr val="lt1"/>
                </a:solidFill>
                <a:latin typeface="Red Hat Display"/>
                <a:ea typeface="Red Hat Display"/>
                <a:cs typeface="Red Hat Display"/>
                <a:sym typeface="Red Hat Display"/>
              </a:rPr>
              <a:t> and </a:t>
            </a:r>
            <a:r>
              <a:rPr b="1" lang="en-GB" sz="1800">
                <a:solidFill>
                  <a:srgbClr val="00FFFF"/>
                </a:solidFill>
                <a:latin typeface="Red Hat Display"/>
                <a:ea typeface="Red Hat Display"/>
                <a:cs typeface="Red Hat Display"/>
                <a:sym typeface="Red Hat Display"/>
              </a:rPr>
              <a:t>WPA2-EAP</a:t>
            </a:r>
            <a:r>
              <a:rPr lang="en-GB" sz="1800">
                <a:solidFill>
                  <a:schemeClr val="lt1"/>
                </a:solidFill>
                <a:latin typeface="Red Hat Display"/>
                <a:ea typeface="Red Hat Display"/>
                <a:cs typeface="Red Hat Display"/>
                <a:sym typeface="Red Hat Display"/>
              </a:rPr>
              <a:t>. These versions have some similarities the main one being they’re both based on the </a:t>
            </a:r>
            <a:r>
              <a:rPr b="1" lang="en-GB" sz="1800">
                <a:solidFill>
                  <a:srgbClr val="4A86E8"/>
                </a:solidFill>
                <a:latin typeface="Red Hat Display"/>
                <a:ea typeface="Red Hat Display"/>
                <a:cs typeface="Red Hat Display"/>
                <a:sym typeface="Red Hat Display"/>
              </a:rPr>
              <a:t>robust</a:t>
            </a:r>
            <a:r>
              <a:rPr b="1" lang="en-GB" sz="1800">
                <a:solidFill>
                  <a:srgbClr val="4A86E8"/>
                </a:solidFill>
                <a:latin typeface="Red Hat Display"/>
                <a:ea typeface="Red Hat Display"/>
                <a:cs typeface="Red Hat Display"/>
                <a:sym typeface="Red Hat Display"/>
              </a:rPr>
              <a:t> security network (RSN)</a:t>
            </a:r>
            <a:r>
              <a:rPr lang="en-GB" sz="1800">
                <a:solidFill>
                  <a:schemeClr val="lt1"/>
                </a:solidFill>
                <a:latin typeface="Red Hat Display"/>
                <a:ea typeface="Red Hat Display"/>
                <a:cs typeface="Red Hat Display"/>
                <a:sym typeface="Red Hat Display"/>
              </a:rPr>
              <a:t> </a:t>
            </a:r>
            <a:r>
              <a:rPr lang="en-GB" sz="1800">
                <a:solidFill>
                  <a:schemeClr val="lt1"/>
                </a:solidFill>
                <a:latin typeface="Red Hat Display"/>
                <a:ea typeface="Red Hat Display"/>
                <a:cs typeface="Red Hat Display"/>
                <a:sym typeface="Red Hat Display"/>
              </a:rPr>
              <a:t>mechanism and that they both use </a:t>
            </a:r>
            <a:r>
              <a:rPr b="1" lang="en-GB" sz="1800">
                <a:solidFill>
                  <a:srgbClr val="00FF00"/>
                </a:solidFill>
                <a:latin typeface="Red Hat Display"/>
                <a:ea typeface="Red Hat Display"/>
                <a:cs typeface="Red Hat Display"/>
                <a:sym typeface="Red Hat Display"/>
              </a:rPr>
              <a:t>Counter Mode Cipher Block Chaining message authentication code protocol</a:t>
            </a:r>
            <a:r>
              <a:rPr lang="en-GB" sz="1800">
                <a:solidFill>
                  <a:schemeClr val="lt1"/>
                </a:solidFill>
                <a:latin typeface="Red Hat Display"/>
                <a:ea typeface="Red Hat Display"/>
                <a:cs typeface="Red Hat Display"/>
                <a:sym typeface="Red Hat Display"/>
              </a:rPr>
              <a:t> </a:t>
            </a:r>
            <a:r>
              <a:rPr b="1" lang="en-GB" sz="1800">
                <a:solidFill>
                  <a:srgbClr val="00FF00"/>
                </a:solidFill>
                <a:latin typeface="Red Hat Display"/>
                <a:ea typeface="Red Hat Display"/>
                <a:cs typeface="Red Hat Display"/>
                <a:sym typeface="Red Hat Display"/>
              </a:rPr>
              <a:t>(CCMP)</a:t>
            </a:r>
            <a:r>
              <a:rPr lang="en-GB" sz="1800">
                <a:solidFill>
                  <a:schemeClr val="lt1"/>
                </a:solidFill>
                <a:latin typeface="Red Hat Display"/>
                <a:ea typeface="Red Hat Display"/>
                <a:cs typeface="Red Hat Display"/>
                <a:sym typeface="Red Hat Display"/>
              </a:rPr>
              <a:t>.</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b="1" lang="en-GB" sz="1800">
                <a:solidFill>
                  <a:srgbClr val="FF00FF"/>
                </a:solidFill>
                <a:latin typeface="Red Hat Display"/>
                <a:ea typeface="Red Hat Display"/>
                <a:cs typeface="Red Hat Display"/>
                <a:sym typeface="Red Hat Display"/>
              </a:rPr>
              <a:t>WPA2-PSk</a:t>
            </a:r>
            <a:r>
              <a:rPr lang="en-GB" sz="1800">
                <a:solidFill>
                  <a:schemeClr val="lt1"/>
                </a:solidFill>
                <a:latin typeface="Red Hat Display"/>
                <a:ea typeface="Red Hat Display"/>
                <a:cs typeface="Red Hat Display"/>
                <a:sym typeface="Red Hat Display"/>
              </a:rPr>
              <a:t> is the home version that relies on passcode for access, whereas the WPA2-EAP is for enterprises and has its own quirks. Like said before they both use 128 bit CCMP, which is based off AES and an upgrade from TKIP from WPA, which makes it harder to spot patterns.</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800">
                <a:solidFill>
                  <a:schemeClr val="lt1"/>
                </a:solidFill>
                <a:latin typeface="Red Hat Display"/>
                <a:ea typeface="Red Hat Display"/>
                <a:cs typeface="Red Hat Display"/>
                <a:sym typeface="Red Hat Display"/>
              </a:rPr>
              <a:t>It’s still common today but isn’t perfect as susceptible to KRACK attacks, which i’ll explain later.</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47"/>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WPA2</a:t>
            </a:r>
            <a:endParaRPr b="1" sz="2600">
              <a:solidFill>
                <a:srgbClr val="FFFFFF"/>
              </a:solidFill>
              <a:latin typeface="Space Grotesk"/>
              <a:ea typeface="Space Grotesk"/>
              <a:cs typeface="Space Grotesk"/>
              <a:sym typeface="Space Grotesk"/>
            </a:endParaRPr>
          </a:p>
        </p:txBody>
      </p:sp>
      <p:sp>
        <p:nvSpPr>
          <p:cNvPr id="290" name="Google Shape;290;p47"/>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nvSpPr>
        <p:spPr>
          <a:xfrm>
            <a:off x="228600" y="870425"/>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Red Hat Display"/>
                <a:ea typeface="Red Hat Display"/>
                <a:cs typeface="Red Hat Display"/>
                <a:sym typeface="Red Hat Display"/>
              </a:rPr>
              <a:t>And finally, </a:t>
            </a:r>
            <a:r>
              <a:rPr b="1" lang="en-GB" sz="1800">
                <a:solidFill>
                  <a:srgbClr val="00FF00"/>
                </a:solidFill>
                <a:latin typeface="Red Hat Display"/>
                <a:ea typeface="Red Hat Display"/>
                <a:cs typeface="Red Hat Display"/>
                <a:sym typeface="Red Hat Display"/>
              </a:rPr>
              <a:t>WPA3</a:t>
            </a:r>
            <a:r>
              <a:rPr lang="en-GB" sz="1800">
                <a:solidFill>
                  <a:schemeClr val="lt1"/>
                </a:solidFill>
                <a:latin typeface="Red Hat Display"/>
                <a:ea typeface="Red Hat Display"/>
                <a:cs typeface="Red Hat Display"/>
                <a:sym typeface="Red Hat Display"/>
              </a:rPr>
              <a:t> is the third and newest iteration of WPA and is becoming more </a:t>
            </a:r>
            <a:r>
              <a:rPr lang="en-GB" sz="1800">
                <a:solidFill>
                  <a:schemeClr val="lt1"/>
                </a:solidFill>
                <a:latin typeface="Red Hat Display"/>
                <a:ea typeface="Red Hat Display"/>
                <a:cs typeface="Red Hat Display"/>
                <a:sym typeface="Red Hat Display"/>
              </a:rPr>
              <a:t>widely</a:t>
            </a:r>
            <a:r>
              <a:rPr lang="en-GB" sz="1800">
                <a:solidFill>
                  <a:schemeClr val="lt1"/>
                </a:solidFill>
                <a:latin typeface="Red Hat Display"/>
                <a:ea typeface="Red Hat Display"/>
                <a:cs typeface="Red Hat Display"/>
                <a:sym typeface="Red Hat Display"/>
              </a:rPr>
              <a:t> adopted. It came about in 2018 and </a:t>
            </a:r>
            <a:r>
              <a:rPr lang="en-GB" sz="1800">
                <a:solidFill>
                  <a:schemeClr val="lt1"/>
                </a:solidFill>
                <a:latin typeface="Red Hat Display"/>
                <a:ea typeface="Red Hat Display"/>
                <a:cs typeface="Red Hat Display"/>
                <a:sym typeface="Red Hat Display"/>
              </a:rPr>
              <a:t>improved</a:t>
            </a:r>
            <a:r>
              <a:rPr lang="en-GB" sz="1800">
                <a:solidFill>
                  <a:schemeClr val="lt1"/>
                </a:solidFill>
                <a:latin typeface="Red Hat Display"/>
                <a:ea typeface="Red Hat Display"/>
                <a:cs typeface="Red Hat Display"/>
                <a:sym typeface="Red Hat Display"/>
              </a:rPr>
              <a:t> </a:t>
            </a:r>
            <a:r>
              <a:rPr lang="en-GB" sz="1800">
                <a:solidFill>
                  <a:schemeClr val="lt1"/>
                </a:solidFill>
                <a:latin typeface="Red Hat Display"/>
                <a:ea typeface="Red Hat Display"/>
                <a:cs typeface="Red Hat Display"/>
                <a:sym typeface="Red Hat Display"/>
              </a:rPr>
              <a:t>upon</a:t>
            </a:r>
            <a:r>
              <a:rPr lang="en-GB" sz="1800">
                <a:solidFill>
                  <a:schemeClr val="lt1"/>
                </a:solidFill>
                <a:latin typeface="Red Hat Display"/>
                <a:ea typeface="Red Hat Display"/>
                <a:cs typeface="Red Hat Display"/>
                <a:sym typeface="Red Hat Display"/>
              </a:rPr>
              <a:t> </a:t>
            </a:r>
            <a:r>
              <a:rPr lang="en-GB" sz="1800">
                <a:solidFill>
                  <a:schemeClr val="lt1"/>
                </a:solidFill>
                <a:latin typeface="Red Hat Display"/>
                <a:ea typeface="Red Hat Display"/>
                <a:cs typeface="Red Hat Display"/>
                <a:sym typeface="Red Hat Display"/>
              </a:rPr>
              <a:t>a lot</a:t>
            </a:r>
            <a:r>
              <a:rPr lang="en-GB" sz="1800">
                <a:solidFill>
                  <a:schemeClr val="lt1"/>
                </a:solidFill>
                <a:latin typeface="Red Hat Display"/>
                <a:ea typeface="Red Hat Display"/>
                <a:cs typeface="Red Hat Display"/>
                <a:sym typeface="Red Hat Display"/>
              </a:rPr>
              <a:t> of what WPA2 does, tho it hasn’t replaced it yet. There’s 3 main upgrades:</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800">
                <a:solidFill>
                  <a:schemeClr val="lt1"/>
                </a:solidFill>
                <a:latin typeface="Red Hat Display"/>
                <a:ea typeface="Red Hat Display"/>
                <a:cs typeface="Red Hat Display"/>
                <a:sym typeface="Red Hat Display"/>
              </a:rPr>
              <a:t>It uses </a:t>
            </a:r>
            <a:r>
              <a:rPr lang="en-GB" sz="1800">
                <a:solidFill>
                  <a:schemeClr val="lt1"/>
                </a:solidFill>
                <a:latin typeface="Red Hat Display"/>
                <a:ea typeface="Red Hat Display"/>
                <a:cs typeface="Red Hat Display"/>
                <a:sym typeface="Red Hat Display"/>
              </a:rPr>
              <a:t>individualised</a:t>
            </a:r>
            <a:r>
              <a:rPr lang="en-GB" sz="1800">
                <a:solidFill>
                  <a:schemeClr val="lt1"/>
                </a:solidFill>
                <a:latin typeface="Red Hat Display"/>
                <a:ea typeface="Red Hat Display"/>
                <a:cs typeface="Red Hat Display"/>
                <a:sym typeface="Red Hat Display"/>
              </a:rPr>
              <a:t> data encryption, it uses </a:t>
            </a:r>
            <a:r>
              <a:rPr b="1" lang="en-GB" sz="1800">
                <a:solidFill>
                  <a:srgbClr val="FF0000"/>
                </a:solidFill>
                <a:latin typeface="Red Hat Display"/>
                <a:ea typeface="Red Hat Display"/>
                <a:cs typeface="Red Hat Display"/>
                <a:sym typeface="Red Hat Display"/>
              </a:rPr>
              <a:t>256 bit GCMP</a:t>
            </a:r>
            <a:r>
              <a:rPr lang="en-GB" sz="1800">
                <a:solidFill>
                  <a:schemeClr val="lt1"/>
                </a:solidFill>
                <a:latin typeface="Red Hat Display"/>
                <a:ea typeface="Red Hat Display"/>
                <a:cs typeface="Red Hat Display"/>
                <a:sym typeface="Red Hat Display"/>
              </a:rPr>
              <a:t> and can add devices via QR code and NFC. </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800">
                <a:solidFill>
                  <a:schemeClr val="lt1"/>
                </a:solidFill>
                <a:latin typeface="Red Hat Display"/>
                <a:ea typeface="Red Hat Display"/>
                <a:cs typeface="Red Hat Display"/>
                <a:sym typeface="Red Hat Display"/>
              </a:rPr>
              <a:t>It uses a </a:t>
            </a:r>
            <a:r>
              <a:rPr lang="en-GB" sz="1800">
                <a:solidFill>
                  <a:schemeClr val="lt1"/>
                </a:solidFill>
                <a:latin typeface="Red Hat Display"/>
                <a:ea typeface="Red Hat Display"/>
                <a:cs typeface="Red Hat Display"/>
                <a:sym typeface="Red Hat Display"/>
              </a:rPr>
              <a:t>simultaneous</a:t>
            </a:r>
            <a:r>
              <a:rPr lang="en-GB" sz="1800">
                <a:solidFill>
                  <a:schemeClr val="lt1"/>
                </a:solidFill>
                <a:latin typeface="Red Hat Display"/>
                <a:ea typeface="Red Hat Display"/>
                <a:cs typeface="Red Hat Display"/>
                <a:sym typeface="Red Hat Display"/>
              </a:rPr>
              <a:t> hand shake to make sure the devices connect and are verified, which is very cool.</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800">
                <a:solidFill>
                  <a:schemeClr val="lt1"/>
                </a:solidFill>
                <a:latin typeface="Red Hat Display"/>
                <a:ea typeface="Red Hat Display"/>
                <a:cs typeface="Red Hat Display"/>
                <a:sym typeface="Red Hat Display"/>
              </a:rPr>
              <a:t>Its better at fighting brute force attacks as it allows only 1 attempt. </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b="1" lang="en-GB" sz="1800">
                <a:solidFill>
                  <a:srgbClr val="FF9900"/>
                </a:solidFill>
                <a:latin typeface="Red Hat Display"/>
                <a:ea typeface="Red Hat Display"/>
                <a:cs typeface="Red Hat Display"/>
                <a:sym typeface="Red Hat Display"/>
              </a:rPr>
              <a:t>It's</a:t>
            </a:r>
            <a:r>
              <a:rPr b="1" lang="en-GB" sz="1800">
                <a:solidFill>
                  <a:srgbClr val="FF9900"/>
                </a:solidFill>
                <a:latin typeface="Red Hat Display"/>
                <a:ea typeface="Red Hat Display"/>
                <a:cs typeface="Red Hat Display"/>
                <a:sym typeface="Red Hat Display"/>
              </a:rPr>
              <a:t> still very new though so wide adoption hasn’t been </a:t>
            </a:r>
            <a:r>
              <a:rPr b="1" lang="en-GB" sz="1800">
                <a:solidFill>
                  <a:srgbClr val="FF9900"/>
                </a:solidFill>
                <a:latin typeface="Red Hat Display"/>
                <a:ea typeface="Red Hat Display"/>
                <a:cs typeface="Red Hat Display"/>
                <a:sym typeface="Red Hat Display"/>
              </a:rPr>
              <a:t>achieved, </a:t>
            </a:r>
            <a:r>
              <a:rPr b="1" lang="en-GB" sz="1800">
                <a:solidFill>
                  <a:srgbClr val="FF9900"/>
                </a:solidFill>
                <a:latin typeface="Red Hat Display"/>
                <a:ea typeface="Red Hat Display"/>
                <a:cs typeface="Red Hat Display"/>
                <a:sym typeface="Red Hat Display"/>
              </a:rPr>
              <a:t>people still use WPA2 currently.</a:t>
            </a:r>
            <a:endParaRPr b="1" sz="1800">
              <a:solidFill>
                <a:srgbClr val="FF9900"/>
              </a:solidFill>
              <a:latin typeface="Red Hat Display"/>
              <a:ea typeface="Red Hat Display"/>
              <a:cs typeface="Red Hat Display"/>
              <a:sym typeface="Red Hat Display"/>
            </a:endParaRPr>
          </a:p>
        </p:txBody>
      </p:sp>
      <p:sp>
        <p:nvSpPr>
          <p:cNvPr id="296" name="Google Shape;296;p48"/>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WPA3</a:t>
            </a:r>
            <a:endParaRPr b="1" sz="2600">
              <a:solidFill>
                <a:srgbClr val="FFFFFF"/>
              </a:solidFill>
              <a:latin typeface="Space Grotesk"/>
              <a:ea typeface="Space Grotesk"/>
              <a:cs typeface="Space Grotesk"/>
              <a:sym typeface="Space Grotesk"/>
            </a:endParaRPr>
          </a:p>
        </p:txBody>
      </p:sp>
      <p:sp>
        <p:nvSpPr>
          <p:cNvPr id="297" name="Google Shape;297;p48"/>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600">
              <a:solidFill>
                <a:srgbClr val="FFFFFF"/>
              </a:solidFill>
              <a:latin typeface="Space Grotesk"/>
              <a:ea typeface="Space Grotesk"/>
              <a:cs typeface="Space Grotesk"/>
              <a:sym typeface="Space Grotesk"/>
            </a:endParaRPr>
          </a:p>
        </p:txBody>
      </p:sp>
      <p:sp>
        <p:nvSpPr>
          <p:cNvPr id="303" name="Google Shape;303;p49"/>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304" name="Google Shape;304;p49"/>
          <p:cNvPicPr preferRelativeResize="0"/>
          <p:nvPr/>
        </p:nvPicPr>
        <p:blipFill>
          <a:blip r:embed="rId4">
            <a:alphaModFix/>
          </a:blip>
          <a:stretch>
            <a:fillRect/>
          </a:stretch>
        </p:blipFill>
        <p:spPr>
          <a:xfrm>
            <a:off x="2396301" y="325675"/>
            <a:ext cx="4351395" cy="4492161"/>
          </a:xfrm>
          <a:prstGeom prst="rect">
            <a:avLst/>
          </a:prstGeom>
          <a:noFill/>
          <a:ln>
            <a:noFill/>
          </a:ln>
        </p:spPr>
      </p:pic>
      <p:sp>
        <p:nvSpPr>
          <p:cNvPr id="305" name="Google Shape;305;p49"/>
          <p:cNvSpPr txBox="1"/>
          <p:nvPr/>
        </p:nvSpPr>
        <p:spPr>
          <a:xfrm>
            <a:off x="2522832" y="1185148"/>
            <a:ext cx="1922700" cy="961200"/>
          </a:xfrm>
          <a:prstGeom prst="rect">
            <a:avLst/>
          </a:prstGeom>
          <a:noFill/>
          <a:ln>
            <a:noFill/>
          </a:ln>
        </p:spPr>
        <p:txBody>
          <a:bodyPr anchorCtr="0" anchor="t" bIns="257650" lIns="257650" spcFirstLastPara="1" rIns="257650" wrap="square" tIns="257650">
            <a:noAutofit/>
          </a:bodyPr>
          <a:lstStyle/>
          <a:p>
            <a:pPr indent="0" lvl="0" marL="0" rtl="0" algn="l">
              <a:spcBef>
                <a:spcPts val="0"/>
              </a:spcBef>
              <a:spcAft>
                <a:spcPts val="0"/>
              </a:spcAft>
              <a:buNone/>
            </a:pPr>
            <a:r>
              <a:rPr lang="en-GB" sz="4509">
                <a:solidFill>
                  <a:schemeClr val="lt1"/>
                </a:solidFill>
                <a:latin typeface="Calibri"/>
                <a:ea typeface="Calibri"/>
                <a:cs typeface="Calibri"/>
                <a:sym typeface="Calibri"/>
              </a:rPr>
              <a:t>WPA2</a:t>
            </a:r>
            <a:r>
              <a:rPr lang="en-GB" sz="4509">
                <a:solidFill>
                  <a:schemeClr val="dk1"/>
                </a:solidFill>
                <a:latin typeface="Calibri"/>
                <a:ea typeface="Calibri"/>
                <a:cs typeface="Calibri"/>
                <a:sym typeface="Calibri"/>
              </a:rPr>
              <a:t>”</a:t>
            </a:r>
            <a:endParaRPr sz="4509">
              <a:solidFill>
                <a:schemeClr val="dk1"/>
              </a:solidFill>
              <a:latin typeface="Calibri"/>
              <a:ea typeface="Calibri"/>
              <a:cs typeface="Calibri"/>
              <a:sym typeface="Calibri"/>
            </a:endParaRPr>
          </a:p>
        </p:txBody>
      </p:sp>
      <p:sp>
        <p:nvSpPr>
          <p:cNvPr id="306" name="Google Shape;306;p49"/>
          <p:cNvSpPr txBox="1"/>
          <p:nvPr/>
        </p:nvSpPr>
        <p:spPr>
          <a:xfrm>
            <a:off x="4273408" y="1298862"/>
            <a:ext cx="1922700" cy="733800"/>
          </a:xfrm>
          <a:prstGeom prst="rect">
            <a:avLst/>
          </a:prstGeom>
          <a:noFill/>
          <a:ln>
            <a:noFill/>
          </a:ln>
        </p:spPr>
        <p:txBody>
          <a:bodyPr anchorCtr="0" anchor="t" bIns="257650" lIns="257650" spcFirstLastPara="1" rIns="257650" wrap="square" tIns="257650">
            <a:noAutofit/>
          </a:bodyPr>
          <a:lstStyle/>
          <a:p>
            <a:pPr indent="0" lvl="0" marL="0" rtl="0" algn="l">
              <a:spcBef>
                <a:spcPts val="0"/>
              </a:spcBef>
              <a:spcAft>
                <a:spcPts val="0"/>
              </a:spcAft>
              <a:buNone/>
            </a:pPr>
            <a:r>
              <a:rPr lang="en-GB" sz="4509">
                <a:solidFill>
                  <a:schemeClr val="lt1"/>
                </a:solidFill>
                <a:latin typeface="Calibri"/>
                <a:ea typeface="Calibri"/>
                <a:cs typeface="Calibri"/>
                <a:sym typeface="Calibri"/>
              </a:rPr>
              <a:t>WPA3</a:t>
            </a:r>
            <a:endParaRPr sz="4509">
              <a:solidFill>
                <a:schemeClr val="lt1"/>
              </a:solidFill>
              <a:latin typeface="Calibri"/>
              <a:ea typeface="Calibri"/>
              <a:cs typeface="Calibri"/>
              <a:sym typeface="Calibri"/>
            </a:endParaRPr>
          </a:p>
        </p:txBody>
      </p:sp>
      <p:sp>
        <p:nvSpPr>
          <p:cNvPr id="307" name="Google Shape;307;p49"/>
          <p:cNvSpPr txBox="1"/>
          <p:nvPr/>
        </p:nvSpPr>
        <p:spPr>
          <a:xfrm>
            <a:off x="2396296" y="3183025"/>
            <a:ext cx="1922700" cy="961200"/>
          </a:xfrm>
          <a:prstGeom prst="rect">
            <a:avLst/>
          </a:prstGeom>
          <a:noFill/>
          <a:ln>
            <a:noFill/>
          </a:ln>
        </p:spPr>
        <p:txBody>
          <a:bodyPr anchorCtr="0" anchor="t" bIns="257650" lIns="257650" spcFirstLastPara="1" rIns="257650" wrap="square" tIns="257650">
            <a:noAutofit/>
          </a:bodyPr>
          <a:lstStyle/>
          <a:p>
            <a:pPr indent="0" lvl="0" marL="0" rtl="0" algn="l">
              <a:spcBef>
                <a:spcPts val="0"/>
              </a:spcBef>
              <a:spcAft>
                <a:spcPts val="0"/>
              </a:spcAft>
              <a:buNone/>
            </a:pPr>
            <a:r>
              <a:rPr lang="en-GB" sz="4509">
                <a:solidFill>
                  <a:schemeClr val="lt1"/>
                </a:solidFill>
                <a:latin typeface="Calibri"/>
                <a:ea typeface="Calibri"/>
                <a:cs typeface="Calibri"/>
                <a:sym typeface="Calibri"/>
              </a:rPr>
              <a:t>WPA2</a:t>
            </a:r>
            <a:r>
              <a:rPr lang="en-GB" sz="4509">
                <a:solidFill>
                  <a:schemeClr val="dk1"/>
                </a:solidFill>
                <a:latin typeface="Calibri"/>
                <a:ea typeface="Calibri"/>
                <a:cs typeface="Calibri"/>
                <a:sym typeface="Calibri"/>
              </a:rPr>
              <a:t>”</a:t>
            </a:r>
            <a:endParaRPr sz="4509">
              <a:solidFill>
                <a:schemeClr val="dk1"/>
              </a:solidFill>
              <a:latin typeface="Calibri"/>
              <a:ea typeface="Calibri"/>
              <a:cs typeface="Calibri"/>
              <a:sym typeface="Calibri"/>
            </a:endParaRPr>
          </a:p>
        </p:txBody>
      </p:sp>
      <p:sp>
        <p:nvSpPr>
          <p:cNvPr id="308" name="Google Shape;308;p49"/>
          <p:cNvSpPr txBox="1"/>
          <p:nvPr/>
        </p:nvSpPr>
        <p:spPr>
          <a:xfrm>
            <a:off x="4171672" y="3410452"/>
            <a:ext cx="1922700" cy="733800"/>
          </a:xfrm>
          <a:prstGeom prst="rect">
            <a:avLst/>
          </a:prstGeom>
          <a:noFill/>
          <a:ln>
            <a:noFill/>
          </a:ln>
        </p:spPr>
        <p:txBody>
          <a:bodyPr anchorCtr="0" anchor="t" bIns="257650" lIns="257650" spcFirstLastPara="1" rIns="257650" wrap="square" tIns="257650">
            <a:noAutofit/>
          </a:bodyPr>
          <a:lstStyle/>
          <a:p>
            <a:pPr indent="0" lvl="0" marL="0" rtl="0" algn="l">
              <a:spcBef>
                <a:spcPts val="0"/>
              </a:spcBef>
              <a:spcAft>
                <a:spcPts val="0"/>
              </a:spcAft>
              <a:buNone/>
            </a:pPr>
            <a:r>
              <a:rPr lang="en-GB" sz="4509">
                <a:solidFill>
                  <a:schemeClr val="lt1"/>
                </a:solidFill>
                <a:latin typeface="Calibri"/>
                <a:ea typeface="Calibri"/>
                <a:cs typeface="Calibri"/>
                <a:sym typeface="Calibri"/>
              </a:rPr>
              <a:t>WPA3</a:t>
            </a:r>
            <a:endParaRPr sz="4509">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3">
              <a:alphaModFix/>
            </a:blip>
            <a:stretch>
              <a:fillRect b="0" l="0" r="0" t="0"/>
            </a:stretch>
          </a:blipFill>
          <a:ln>
            <a:noFill/>
          </a:ln>
        </p:spPr>
      </p:sp>
      <p:sp>
        <p:nvSpPr>
          <p:cNvPr id="314" name="Google Shape;314;p50"/>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
        <p:nvSpPr>
          <p:cNvPr id="315" name="Google Shape;315;p50"/>
          <p:cNvSpPr txBox="1"/>
          <p:nvPr/>
        </p:nvSpPr>
        <p:spPr>
          <a:xfrm>
            <a:off x="742448" y="490538"/>
            <a:ext cx="11151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 HACKERS</a:t>
            </a:r>
            <a:endParaRPr sz="700"/>
          </a:p>
        </p:txBody>
      </p:sp>
      <p:sp>
        <p:nvSpPr>
          <p:cNvPr id="316" name="Google Shape;316;p50"/>
          <p:cNvSpPr txBox="1"/>
          <p:nvPr/>
        </p:nvSpPr>
        <p:spPr>
          <a:xfrm>
            <a:off x="742450" y="1300175"/>
            <a:ext cx="7689900" cy="10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400">
                <a:solidFill>
                  <a:schemeClr val="lt1"/>
                </a:solidFill>
                <a:latin typeface="Space Grotesk"/>
                <a:ea typeface="Space Grotesk"/>
                <a:cs typeface="Space Grotesk"/>
                <a:sym typeface="Space Grotesk"/>
              </a:rPr>
              <a:t>I’m done boring you now, let’s talk </a:t>
            </a:r>
            <a:r>
              <a:rPr b="1" lang="en-GB" sz="4400">
                <a:solidFill>
                  <a:srgbClr val="00FF00"/>
                </a:solidFill>
                <a:latin typeface="Space Grotesk"/>
                <a:ea typeface="Space Grotesk"/>
                <a:cs typeface="Space Grotesk"/>
                <a:sym typeface="Space Grotesk"/>
              </a:rPr>
              <a:t>the fun stuff</a:t>
            </a:r>
            <a:endParaRPr b="1" sz="4400">
              <a:solidFill>
                <a:srgbClr val="00FF00"/>
              </a:solidFill>
              <a:latin typeface="Space Grotesk"/>
              <a:ea typeface="Space Grotesk"/>
              <a:cs typeface="Space Grotesk"/>
              <a:sym typeface="Space Grotesk"/>
            </a:endParaRPr>
          </a:p>
        </p:txBody>
      </p:sp>
      <p:pic>
        <p:nvPicPr>
          <p:cNvPr descr="a large white speaker on top of a pole with a gray sky in the background (provided by Tenor)" id="317" name="Google Shape;317;p50"/>
          <p:cNvPicPr preferRelativeResize="0"/>
          <p:nvPr/>
        </p:nvPicPr>
        <p:blipFill>
          <a:blip r:embed="rId5">
            <a:alphaModFix/>
          </a:blip>
          <a:stretch>
            <a:fillRect/>
          </a:stretch>
        </p:blipFill>
        <p:spPr>
          <a:xfrm>
            <a:off x="5806518" y="3267008"/>
            <a:ext cx="3337481" cy="1876491"/>
          </a:xfrm>
          <a:prstGeom prst="rect">
            <a:avLst/>
          </a:prstGeom>
          <a:noFill/>
          <a:ln>
            <a:noFill/>
          </a:ln>
        </p:spPr>
      </p:pic>
      <p:pic>
        <p:nvPicPr>
          <p:cNvPr descr="a red background with the words abandon planet written in black letters (provided by Tenor)" id="318" name="Google Shape;318;p50"/>
          <p:cNvPicPr preferRelativeResize="0"/>
          <p:nvPr/>
        </p:nvPicPr>
        <p:blipFill>
          <a:blip r:embed="rId6">
            <a:alphaModFix/>
          </a:blip>
          <a:stretch>
            <a:fillRect/>
          </a:stretch>
        </p:blipFill>
        <p:spPr>
          <a:xfrm>
            <a:off x="3337450" y="3267008"/>
            <a:ext cx="2469068" cy="1876491"/>
          </a:xfrm>
          <a:prstGeom prst="rect">
            <a:avLst/>
          </a:prstGeom>
          <a:noFill/>
          <a:ln>
            <a:noFill/>
          </a:ln>
        </p:spPr>
      </p:pic>
      <p:pic>
        <p:nvPicPr>
          <p:cNvPr descr="a cartoon drawing of a rocket with the words alarm blaring above it (provided by Tenor)" id="319" name="Google Shape;319;p50"/>
          <p:cNvPicPr preferRelativeResize="0"/>
          <p:nvPr/>
        </p:nvPicPr>
        <p:blipFill>
          <a:blip r:embed="rId7">
            <a:alphaModFix/>
          </a:blip>
          <a:stretch>
            <a:fillRect/>
          </a:stretch>
        </p:blipFill>
        <p:spPr>
          <a:xfrm>
            <a:off x="0" y="3267008"/>
            <a:ext cx="3337463" cy="18764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Like everything, none of these are perfect and have some </a:t>
            </a:r>
            <a:r>
              <a:rPr lang="en-GB" sz="2000">
                <a:solidFill>
                  <a:schemeClr val="lt1"/>
                </a:solidFill>
                <a:latin typeface="Red Hat Display"/>
                <a:ea typeface="Red Hat Display"/>
                <a:cs typeface="Red Hat Display"/>
                <a:sym typeface="Red Hat Display"/>
              </a:rPr>
              <a:t>vulnerabilities</a:t>
            </a:r>
            <a:r>
              <a:rPr lang="en-GB" sz="2000">
                <a:solidFill>
                  <a:schemeClr val="lt1"/>
                </a:solidFill>
                <a:latin typeface="Red Hat Display"/>
                <a:ea typeface="Red Hat Display"/>
                <a:cs typeface="Red Hat Display"/>
                <a:sym typeface="Red Hat Display"/>
              </a:rPr>
              <a:t> that can be used in these attacks, shown below:</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b="1" lang="en-GB" sz="2000">
                <a:solidFill>
                  <a:srgbClr val="FFFF00"/>
                </a:solidFill>
                <a:latin typeface="Red Hat Display"/>
                <a:ea typeface="Red Hat Display"/>
                <a:cs typeface="Red Hat Display"/>
                <a:sym typeface="Red Hat Display"/>
              </a:rPr>
              <a:t>Password brute-forcing</a:t>
            </a:r>
            <a:r>
              <a:rPr lang="en-GB" sz="2000">
                <a:solidFill>
                  <a:schemeClr val="lt1"/>
                </a:solidFill>
                <a:latin typeface="Red Hat Display"/>
                <a:ea typeface="Red Hat Display"/>
                <a:cs typeface="Red Hat Display"/>
                <a:sym typeface="Red Hat Display"/>
              </a:rPr>
              <a:t> - self explanatory </a:t>
            </a:r>
            <a:endParaRPr sz="2000">
              <a:solidFill>
                <a:schemeClr val="lt1"/>
              </a:solidFill>
              <a:latin typeface="Red Hat Display"/>
              <a:ea typeface="Red Hat Display"/>
              <a:cs typeface="Red Hat Display"/>
              <a:sym typeface="Red Hat Display"/>
            </a:endParaRPr>
          </a:p>
          <a:p>
            <a:pPr indent="0" lvl="0" marL="45720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b="1" lang="en-GB" sz="2000">
                <a:solidFill>
                  <a:srgbClr val="FFFF00"/>
                </a:solidFill>
                <a:latin typeface="Red Hat Display"/>
                <a:ea typeface="Red Hat Display"/>
                <a:cs typeface="Red Hat Display"/>
                <a:sym typeface="Red Hat Display"/>
              </a:rPr>
              <a:t>Packet sniffing</a:t>
            </a:r>
            <a:r>
              <a:rPr lang="en-GB" sz="2000">
                <a:solidFill>
                  <a:schemeClr val="lt1"/>
                </a:solidFill>
                <a:latin typeface="Red Hat Display"/>
                <a:ea typeface="Red Hat Display"/>
                <a:cs typeface="Red Hat Display"/>
                <a:sym typeface="Red Hat Display"/>
              </a:rPr>
              <a:t> - Kismet or Wireshark</a:t>
            </a:r>
            <a:endParaRPr sz="2000">
              <a:solidFill>
                <a:schemeClr val="lt1"/>
              </a:solidFill>
              <a:latin typeface="Red Hat Display"/>
              <a:ea typeface="Red Hat Display"/>
              <a:cs typeface="Red Hat Display"/>
              <a:sym typeface="Red Hat Display"/>
            </a:endParaRPr>
          </a:p>
          <a:p>
            <a:pPr indent="0" lvl="0" marL="45720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b="1" lang="en-GB" sz="2000">
                <a:solidFill>
                  <a:srgbClr val="FFFF00"/>
                </a:solidFill>
                <a:latin typeface="Red Hat Display"/>
                <a:ea typeface="Red Hat Display"/>
                <a:cs typeface="Red Hat Display"/>
                <a:sym typeface="Red Hat Display"/>
              </a:rPr>
              <a:t>Weak or out of date encryption</a:t>
            </a:r>
            <a:r>
              <a:rPr lang="en-GB" sz="2000">
                <a:solidFill>
                  <a:schemeClr val="lt1"/>
                </a:solidFill>
                <a:latin typeface="Red Hat Display"/>
                <a:ea typeface="Red Hat Display"/>
                <a:cs typeface="Red Hat Display"/>
                <a:sym typeface="Red Hat Display"/>
              </a:rPr>
              <a:t> - like WEP’s encryption process</a:t>
            </a:r>
            <a:endParaRPr sz="2000">
              <a:solidFill>
                <a:schemeClr val="lt1"/>
              </a:solidFill>
              <a:latin typeface="Red Hat Display"/>
              <a:ea typeface="Red Hat Display"/>
              <a:cs typeface="Red Hat Display"/>
              <a:sym typeface="Red Hat Display"/>
            </a:endParaRPr>
          </a:p>
          <a:p>
            <a:pPr indent="0" lvl="0" marL="45720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rgbClr val="FFFF00"/>
              </a:buClr>
              <a:buSzPts val="2000"/>
              <a:buFont typeface="Red Hat Display"/>
              <a:buChar char="●"/>
            </a:pPr>
            <a:r>
              <a:rPr b="1" lang="en-GB" sz="2000">
                <a:solidFill>
                  <a:srgbClr val="FFFF00"/>
                </a:solidFill>
                <a:latin typeface="Red Hat Display"/>
                <a:ea typeface="Red Hat Display"/>
                <a:cs typeface="Red Hat Display"/>
                <a:sym typeface="Red Hat Display"/>
              </a:rPr>
              <a:t>De-</a:t>
            </a:r>
            <a:r>
              <a:rPr b="1" lang="en-GB" sz="2000">
                <a:solidFill>
                  <a:srgbClr val="FFFF00"/>
                </a:solidFill>
                <a:latin typeface="Red Hat Display"/>
                <a:ea typeface="Red Hat Display"/>
                <a:cs typeface="Red Hat Display"/>
                <a:sym typeface="Red Hat Display"/>
              </a:rPr>
              <a:t>authentication</a:t>
            </a:r>
            <a:r>
              <a:rPr b="1" lang="en-GB" sz="2000">
                <a:solidFill>
                  <a:srgbClr val="FFFF00"/>
                </a:solidFill>
                <a:latin typeface="Red Hat Display"/>
                <a:ea typeface="Red Hat Display"/>
                <a:cs typeface="Red Hat Display"/>
                <a:sym typeface="Red Hat Display"/>
              </a:rPr>
              <a:t> </a:t>
            </a:r>
            <a:endParaRPr b="1" sz="2000">
              <a:solidFill>
                <a:srgbClr val="FFFF00"/>
              </a:solidFill>
              <a:latin typeface="Red Hat Display"/>
              <a:ea typeface="Red Hat Display"/>
              <a:cs typeface="Red Hat Display"/>
              <a:sym typeface="Red Hat Display"/>
            </a:endParaRPr>
          </a:p>
          <a:p>
            <a:pPr indent="0" lvl="0" marL="45720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rgbClr val="FFFF00"/>
              </a:buClr>
              <a:buSzPts val="2000"/>
              <a:buFont typeface="Red Hat Display"/>
              <a:buChar char="●"/>
            </a:pPr>
            <a:r>
              <a:rPr b="1" lang="en-GB" sz="2000">
                <a:solidFill>
                  <a:srgbClr val="FFFF00"/>
                </a:solidFill>
                <a:latin typeface="Red Hat Display"/>
                <a:ea typeface="Red Hat Display"/>
                <a:cs typeface="Red Hat Display"/>
                <a:sym typeface="Red Hat Display"/>
              </a:rPr>
              <a:t>Evil twins </a:t>
            </a:r>
            <a:endParaRPr b="1" sz="2000">
              <a:solidFill>
                <a:srgbClr val="FFFF00"/>
              </a:solidFill>
              <a:latin typeface="Red Hat Display"/>
              <a:ea typeface="Red Hat Display"/>
              <a:cs typeface="Red Hat Display"/>
              <a:sym typeface="Red Hat Display"/>
            </a:endParaRPr>
          </a:p>
        </p:txBody>
      </p:sp>
      <p:pic>
        <p:nvPicPr>
          <p:cNvPr id="325" name="Google Shape;325;p51"/>
          <p:cNvPicPr preferRelativeResize="0"/>
          <p:nvPr/>
        </p:nvPicPr>
        <p:blipFill>
          <a:blip r:embed="rId3">
            <a:alphaModFix/>
          </a:blip>
          <a:stretch>
            <a:fillRect/>
          </a:stretch>
        </p:blipFill>
        <p:spPr>
          <a:xfrm>
            <a:off x="7804874" y="3811224"/>
            <a:ext cx="1270675" cy="1270675"/>
          </a:xfrm>
          <a:prstGeom prst="rect">
            <a:avLst/>
          </a:prstGeom>
          <a:noFill/>
          <a:ln>
            <a:noFill/>
          </a:ln>
        </p:spPr>
      </p:pic>
      <p:sp>
        <p:nvSpPr>
          <p:cNvPr id="326" name="Google Shape;326;p51"/>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Common attack types</a:t>
            </a:r>
            <a:endParaRPr b="1" sz="2600">
              <a:solidFill>
                <a:srgbClr val="FFFFFF"/>
              </a:solidFill>
              <a:latin typeface="Space Grotesk"/>
              <a:ea typeface="Space Grotesk"/>
              <a:cs typeface="Space Grotesk"/>
              <a:sym typeface="Space Grotesk"/>
            </a:endParaRPr>
          </a:p>
        </p:txBody>
      </p:sp>
      <p:sp>
        <p:nvSpPr>
          <p:cNvPr id="327" name="Google Shape;327;p51"/>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is a cool attack vector, by </a:t>
            </a:r>
            <a:r>
              <a:rPr b="1" lang="en-GB" sz="2000">
                <a:solidFill>
                  <a:srgbClr val="00FF00"/>
                </a:solidFill>
                <a:latin typeface="Red Hat Display"/>
                <a:ea typeface="Red Hat Display"/>
                <a:cs typeface="Red Hat Display"/>
                <a:sym typeface="Red Hat Display"/>
              </a:rPr>
              <a:t>making a </a:t>
            </a:r>
            <a:r>
              <a:rPr b="1" lang="en-GB" sz="2000">
                <a:solidFill>
                  <a:srgbClr val="00FF00"/>
                </a:solidFill>
                <a:latin typeface="Red Hat Display"/>
                <a:ea typeface="Red Hat Display"/>
                <a:cs typeface="Red Hat Display"/>
                <a:sym typeface="Red Hat Display"/>
              </a:rPr>
              <a:t>victims</a:t>
            </a:r>
            <a:r>
              <a:rPr b="1" lang="en-GB" sz="2000">
                <a:solidFill>
                  <a:srgbClr val="00FF00"/>
                </a:solidFill>
                <a:latin typeface="Red Hat Display"/>
                <a:ea typeface="Red Hat Display"/>
                <a:cs typeface="Red Hat Display"/>
                <a:sym typeface="Red Hat Display"/>
              </a:rPr>
              <a:t> machine disconnect from the network</a:t>
            </a:r>
            <a:r>
              <a:rPr lang="en-GB" sz="2000">
                <a:solidFill>
                  <a:schemeClr val="lt1"/>
                </a:solidFill>
                <a:latin typeface="Red Hat Display"/>
                <a:ea typeface="Red Hat Display"/>
                <a:cs typeface="Red Hat Display"/>
                <a:sym typeface="Red Hat Display"/>
              </a:rPr>
              <a:t> it is connected to you make them need to reconnect.</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is good as it means you can </a:t>
            </a:r>
            <a:r>
              <a:rPr b="1" lang="en-GB" sz="2000">
                <a:solidFill>
                  <a:srgbClr val="00FF00"/>
                </a:solidFill>
                <a:latin typeface="Red Hat Display"/>
                <a:ea typeface="Red Hat Display"/>
                <a:cs typeface="Red Hat Display"/>
                <a:sym typeface="Red Hat Display"/>
              </a:rPr>
              <a:t>capture what is being sent and exchanged when they do connect</a:t>
            </a:r>
            <a:r>
              <a:rPr lang="en-GB" sz="2000">
                <a:solidFill>
                  <a:schemeClr val="lt1"/>
                </a:solidFill>
                <a:latin typeface="Red Hat Display"/>
                <a:ea typeface="Red Hat Display"/>
                <a:cs typeface="Red Hat Display"/>
                <a:sym typeface="Red Hat Display"/>
              </a:rPr>
              <a:t>, and </a:t>
            </a:r>
            <a:r>
              <a:rPr lang="en-GB" sz="2000">
                <a:solidFill>
                  <a:schemeClr val="lt1"/>
                </a:solidFill>
                <a:latin typeface="Red Hat Display"/>
                <a:ea typeface="Red Hat Display"/>
                <a:cs typeface="Red Hat Display"/>
                <a:sym typeface="Red Hat Display"/>
              </a:rPr>
              <a:t>enables</a:t>
            </a:r>
            <a:r>
              <a:rPr lang="en-GB" sz="2000">
                <a:solidFill>
                  <a:schemeClr val="lt1"/>
                </a:solidFill>
                <a:latin typeface="Red Hat Display"/>
                <a:ea typeface="Red Hat Display"/>
                <a:cs typeface="Red Hat Display"/>
                <a:sym typeface="Red Hat Display"/>
              </a:rPr>
              <a:t> you to do some password cracking to get onto the network yourself. This is very effect on WPA 1 and 2, as they require passwords.</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A helpful tool for this is called </a:t>
            </a:r>
            <a:r>
              <a:rPr b="1" lang="en-GB" sz="2000">
                <a:solidFill>
                  <a:srgbClr val="00FFFF"/>
                </a:solidFill>
                <a:latin typeface="Red Hat Display"/>
                <a:ea typeface="Red Hat Display"/>
                <a:cs typeface="Red Hat Display"/>
                <a:sym typeface="Red Hat Display"/>
              </a:rPr>
              <a:t>aireplay-ng</a:t>
            </a:r>
            <a:r>
              <a:rPr lang="en-GB" sz="2000">
                <a:solidFill>
                  <a:schemeClr val="lt1"/>
                </a:solidFill>
                <a:latin typeface="Red Hat Display"/>
                <a:ea typeface="Red Hat Display"/>
                <a:cs typeface="Red Hat Display"/>
                <a:sym typeface="Red Hat Display"/>
              </a:rPr>
              <a:t>, which we’ll come back to.</a:t>
            </a:r>
            <a:endParaRPr sz="2000">
              <a:solidFill>
                <a:schemeClr val="lt1"/>
              </a:solidFill>
              <a:latin typeface="Red Hat Display"/>
              <a:ea typeface="Red Hat Display"/>
              <a:cs typeface="Red Hat Display"/>
              <a:sym typeface="Red Hat Display"/>
            </a:endParaRPr>
          </a:p>
        </p:txBody>
      </p:sp>
      <p:sp>
        <p:nvSpPr>
          <p:cNvPr id="333" name="Google Shape;333;p52"/>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De-authentication</a:t>
            </a:r>
            <a:endParaRPr b="1" sz="2600">
              <a:solidFill>
                <a:srgbClr val="FFFFFF"/>
              </a:solidFill>
              <a:latin typeface="Space Grotesk"/>
              <a:ea typeface="Space Grotesk"/>
              <a:cs typeface="Space Grotesk"/>
              <a:sym typeface="Space Grotesk"/>
            </a:endParaRPr>
          </a:p>
        </p:txBody>
      </p:sp>
      <p:sp>
        <p:nvSpPr>
          <p:cNvPr id="334" name="Google Shape;334;p52"/>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attack is fairly simple but effective attack. Basically a secondary router is set-up with an </a:t>
            </a:r>
            <a:r>
              <a:rPr b="1" lang="en-GB" sz="2000">
                <a:solidFill>
                  <a:srgbClr val="FF9900"/>
                </a:solidFill>
                <a:latin typeface="Red Hat Display"/>
                <a:ea typeface="Red Hat Display"/>
                <a:cs typeface="Red Hat Display"/>
                <a:sym typeface="Red Hat Display"/>
              </a:rPr>
              <a:t>identical SSID</a:t>
            </a:r>
            <a:r>
              <a:rPr lang="en-GB" sz="2000">
                <a:solidFill>
                  <a:schemeClr val="lt1"/>
                </a:solidFill>
                <a:latin typeface="Red Hat Display"/>
                <a:ea typeface="Red Hat Display"/>
                <a:cs typeface="Red Hat Display"/>
                <a:sym typeface="Red Hat Display"/>
              </a:rPr>
              <a:t> to a legitimate network, meant to trick users.</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works as the user will get confused and may connect to your </a:t>
            </a:r>
            <a:r>
              <a:rPr lang="en-GB" sz="2000">
                <a:solidFill>
                  <a:schemeClr val="lt1"/>
                </a:solidFill>
                <a:latin typeface="Red Hat Display"/>
                <a:ea typeface="Red Hat Display"/>
                <a:cs typeface="Red Hat Display"/>
                <a:sym typeface="Red Hat Display"/>
              </a:rPr>
              <a:t>network</a:t>
            </a:r>
            <a:r>
              <a:rPr lang="en-GB" sz="2000">
                <a:solidFill>
                  <a:schemeClr val="lt1"/>
                </a:solidFill>
                <a:latin typeface="Red Hat Display"/>
                <a:ea typeface="Red Hat Display"/>
                <a:cs typeface="Red Hat Display"/>
                <a:sym typeface="Red Hat Display"/>
              </a:rPr>
              <a:t> instead of the real one, </a:t>
            </a:r>
            <a:r>
              <a:rPr lang="en-GB" sz="2000">
                <a:solidFill>
                  <a:schemeClr val="lt1"/>
                </a:solidFill>
                <a:latin typeface="Red Hat Display"/>
                <a:ea typeface="Red Hat Display"/>
                <a:cs typeface="Red Hat Display"/>
                <a:sym typeface="Red Hat Display"/>
              </a:rPr>
              <a:t>meaning all of their </a:t>
            </a:r>
            <a:r>
              <a:rPr lang="en-GB" sz="2000">
                <a:solidFill>
                  <a:srgbClr val="FF00FF"/>
                </a:solidFill>
                <a:latin typeface="Red Hat Display"/>
                <a:ea typeface="Red Hat Display"/>
                <a:cs typeface="Red Hat Display"/>
                <a:sym typeface="Red Hat Display"/>
              </a:rPr>
              <a:t>network traffic is sent through your machine</a:t>
            </a:r>
            <a:r>
              <a:rPr lang="en-GB" sz="2000">
                <a:solidFill>
                  <a:schemeClr val="lt1"/>
                </a:solidFill>
                <a:latin typeface="Red Hat Display"/>
                <a:ea typeface="Red Hat Display"/>
                <a:cs typeface="Red Hat Display"/>
                <a:sym typeface="Red Hat Display"/>
              </a:rPr>
              <a:t>. This allows you to monitor and examine what they do, possibly allowing for passwords or other sensitive info to be gathered.</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is the most common way to do a WiFi Man-in-the-Middle attack.</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p:txBody>
      </p:sp>
      <p:pic>
        <p:nvPicPr>
          <p:cNvPr id="340" name="Google Shape;340;p53"/>
          <p:cNvPicPr preferRelativeResize="0"/>
          <p:nvPr/>
        </p:nvPicPr>
        <p:blipFill>
          <a:blip r:embed="rId3">
            <a:alphaModFix/>
          </a:blip>
          <a:stretch>
            <a:fillRect/>
          </a:stretch>
        </p:blipFill>
        <p:spPr>
          <a:xfrm>
            <a:off x="3333458" y="4163875"/>
            <a:ext cx="2232422" cy="636750"/>
          </a:xfrm>
          <a:prstGeom prst="rect">
            <a:avLst/>
          </a:prstGeom>
          <a:noFill/>
          <a:ln>
            <a:noFill/>
          </a:ln>
        </p:spPr>
      </p:pic>
      <p:sp>
        <p:nvSpPr>
          <p:cNvPr id="341" name="Google Shape;341;p53"/>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Evil Twins</a:t>
            </a:r>
            <a:endParaRPr b="1" sz="2600">
              <a:solidFill>
                <a:srgbClr val="FFFFFF"/>
              </a:solidFill>
              <a:latin typeface="Space Grotesk"/>
              <a:ea typeface="Space Grotesk"/>
              <a:cs typeface="Space Grotesk"/>
              <a:sym typeface="Space Grotesk"/>
            </a:endParaRPr>
          </a:p>
        </p:txBody>
      </p:sp>
      <p:sp>
        <p:nvSpPr>
          <p:cNvPr id="342" name="Google Shape;342;p53"/>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Sending traffic though your network also allows you to do some other things like cross-site </a:t>
            </a:r>
            <a:r>
              <a:rPr lang="en-GB" sz="2000">
                <a:solidFill>
                  <a:schemeClr val="lt1"/>
                </a:solidFill>
                <a:latin typeface="Red Hat Display"/>
                <a:ea typeface="Red Hat Display"/>
                <a:cs typeface="Red Hat Display"/>
                <a:sym typeface="Red Hat Display"/>
              </a:rPr>
              <a:t>scripting.</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is helpful as if they connect to something like a work database, you can edit their inputs and redirect the results or the data to you.</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p:txBody>
      </p:sp>
      <p:sp>
        <p:nvSpPr>
          <p:cNvPr id="348" name="Google Shape;348;p54"/>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Evil Twins - Continued…</a:t>
            </a:r>
            <a:endParaRPr b="1" sz="2600">
              <a:solidFill>
                <a:srgbClr val="FFFFFF"/>
              </a:solidFill>
              <a:latin typeface="Space Grotesk"/>
              <a:ea typeface="Space Grotesk"/>
              <a:cs typeface="Space Grotesk"/>
              <a:sym typeface="Space Grotesk"/>
            </a:endParaRPr>
          </a:p>
        </p:txBody>
      </p:sp>
      <p:sp>
        <p:nvSpPr>
          <p:cNvPr id="349" name="Google Shape;349;p54"/>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descr="a man wearing a headset with the words redirect traffic behind him (provided by Tenor)" id="350" name="Google Shape;350;p54"/>
          <p:cNvPicPr preferRelativeResize="0"/>
          <p:nvPr/>
        </p:nvPicPr>
        <p:blipFill>
          <a:blip r:embed="rId4">
            <a:alphaModFix/>
          </a:blip>
          <a:stretch>
            <a:fillRect/>
          </a:stretch>
        </p:blipFill>
        <p:spPr>
          <a:xfrm>
            <a:off x="0" y="3171813"/>
            <a:ext cx="4743450" cy="1971675"/>
          </a:xfrm>
          <a:prstGeom prst="rect">
            <a:avLst/>
          </a:prstGeom>
          <a:noFill/>
          <a:ln>
            <a:noFill/>
          </a:ln>
        </p:spPr>
      </p:pic>
      <p:pic>
        <p:nvPicPr>
          <p:cNvPr descr="a man in a green and orange striped shirt stands in front of an orange sign with an arrow pointing right (provided by Tenor)" id="351" name="Google Shape;351;p54"/>
          <p:cNvPicPr preferRelativeResize="0"/>
          <p:nvPr/>
        </p:nvPicPr>
        <p:blipFill>
          <a:blip r:embed="rId5">
            <a:alphaModFix/>
          </a:blip>
          <a:stretch>
            <a:fillRect/>
          </a:stretch>
        </p:blipFill>
        <p:spPr>
          <a:xfrm>
            <a:off x="7300575" y="2882350"/>
            <a:ext cx="1843425" cy="2261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5"/>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Microsoft has a big problem atm with stolen </a:t>
            </a:r>
            <a:r>
              <a:rPr lang="en-GB" sz="2000">
                <a:solidFill>
                  <a:schemeClr val="lt1"/>
                </a:solidFill>
                <a:latin typeface="Red Hat Display"/>
                <a:ea typeface="Red Hat Display"/>
                <a:cs typeface="Red Hat Display"/>
                <a:sym typeface="Red Hat Display"/>
              </a:rPr>
              <a:t>authentication</a:t>
            </a:r>
            <a:r>
              <a:rPr lang="en-GB" sz="2000">
                <a:solidFill>
                  <a:schemeClr val="lt1"/>
                </a:solidFill>
                <a:latin typeface="Red Hat Display"/>
                <a:ea typeface="Red Hat Display"/>
                <a:cs typeface="Red Hat Display"/>
                <a:sym typeface="Red Hat Display"/>
              </a:rPr>
              <a:t> tokens. Company emails are being </a:t>
            </a:r>
            <a:r>
              <a:rPr lang="en-GB" sz="2000">
                <a:solidFill>
                  <a:schemeClr val="lt1"/>
                </a:solidFill>
                <a:latin typeface="Red Hat Display"/>
                <a:ea typeface="Red Hat Display"/>
                <a:cs typeface="Red Hat Display"/>
                <a:sym typeface="Red Hat Display"/>
              </a:rPr>
              <a:t>breached</a:t>
            </a:r>
            <a:r>
              <a:rPr lang="en-GB" sz="2000">
                <a:solidFill>
                  <a:schemeClr val="lt1"/>
                </a:solidFill>
                <a:latin typeface="Red Hat Display"/>
                <a:ea typeface="Red Hat Display"/>
                <a:cs typeface="Red Hat Display"/>
                <a:sym typeface="Red Hat Display"/>
              </a:rPr>
              <a:t> (though they are keeping quiet), and mass phishing emails are being sent out because of it.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Called ‘</a:t>
            </a:r>
            <a:r>
              <a:rPr b="1" lang="en-GB" sz="2000">
                <a:solidFill>
                  <a:srgbClr val="00FFFF"/>
                </a:solidFill>
                <a:latin typeface="Red Hat Display"/>
                <a:ea typeface="Red Hat Display"/>
                <a:cs typeface="Red Hat Display"/>
                <a:sym typeface="Red Hat Display"/>
              </a:rPr>
              <a:t>microsoft token of truth attack</a:t>
            </a:r>
            <a:r>
              <a:rPr lang="en-GB" sz="2000">
                <a:solidFill>
                  <a:schemeClr val="lt1"/>
                </a:solidFill>
                <a:latin typeface="Red Hat Display"/>
                <a:ea typeface="Red Hat Display"/>
                <a:cs typeface="Red Hat Display"/>
                <a:sym typeface="Red Hat Display"/>
              </a:rPr>
              <a:t>’ and more and more attacks are happening and working. If you’re curious, this is the CVE - (</a:t>
            </a:r>
            <a:r>
              <a:rPr b="1" lang="en-GB" sz="2000">
                <a:solidFill>
                  <a:srgbClr val="FF9900"/>
                </a:solidFill>
                <a:latin typeface="Red Hat Display"/>
                <a:ea typeface="Red Hat Display"/>
                <a:cs typeface="Red Hat Display"/>
                <a:sym typeface="Red Hat Display"/>
              </a:rPr>
              <a:t>CVE-2025-55241</a:t>
            </a:r>
            <a:r>
              <a:rPr lang="en-GB" sz="2000">
                <a:solidFill>
                  <a:schemeClr val="lt1"/>
                </a:solidFill>
                <a:latin typeface="Red Hat Display"/>
                <a:ea typeface="Red Hat Display"/>
                <a:cs typeface="Red Hat Display"/>
                <a:sym typeface="Red Hat Display"/>
              </a:rPr>
              <a:t>), and is cool to look into.</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One way this could be happening is using an evil twin network, and capturing the </a:t>
            </a:r>
            <a:r>
              <a:rPr lang="en-GB" sz="2000">
                <a:solidFill>
                  <a:schemeClr val="lt1"/>
                </a:solidFill>
                <a:latin typeface="Red Hat Display"/>
                <a:ea typeface="Red Hat Display"/>
                <a:cs typeface="Red Hat Display"/>
                <a:sym typeface="Red Hat Display"/>
              </a:rPr>
              <a:t>authentication</a:t>
            </a:r>
            <a:r>
              <a:rPr lang="en-GB" sz="2000">
                <a:solidFill>
                  <a:schemeClr val="lt1"/>
                </a:solidFill>
                <a:latin typeface="Red Hat Display"/>
                <a:ea typeface="Red Hat Display"/>
                <a:cs typeface="Red Hat Display"/>
                <a:sym typeface="Red Hat Display"/>
              </a:rPr>
              <a:t> token when they log in, which gives them access to the users whole </a:t>
            </a:r>
            <a:r>
              <a:rPr b="1" lang="en-GB" sz="2000">
                <a:solidFill>
                  <a:srgbClr val="FFFF00"/>
                </a:solidFill>
                <a:latin typeface="Red Hat Display"/>
                <a:ea typeface="Red Hat Display"/>
                <a:cs typeface="Red Hat Display"/>
                <a:sym typeface="Red Hat Display"/>
              </a:rPr>
              <a:t>Entra ID</a:t>
            </a:r>
            <a:r>
              <a:rPr lang="en-GB" sz="2000">
                <a:solidFill>
                  <a:schemeClr val="lt1"/>
                </a:solidFill>
                <a:latin typeface="Red Hat Display"/>
                <a:ea typeface="Red Hat Display"/>
                <a:cs typeface="Red Hat Display"/>
                <a:sym typeface="Red Hat Display"/>
              </a:rPr>
              <a:t> (new form of Azure AD), and if they are high up, </a:t>
            </a:r>
            <a:r>
              <a:rPr lang="en-GB" sz="2000">
                <a:solidFill>
                  <a:schemeClr val="lt1"/>
                </a:solidFill>
                <a:latin typeface="Red Hat Display"/>
                <a:ea typeface="Red Hat Display"/>
                <a:cs typeface="Red Hat Display"/>
                <a:sym typeface="Red Hat Display"/>
              </a:rPr>
              <a:t>it's</a:t>
            </a:r>
            <a:r>
              <a:rPr lang="en-GB" sz="2000">
                <a:solidFill>
                  <a:schemeClr val="lt1"/>
                </a:solidFill>
                <a:latin typeface="Red Hat Display"/>
                <a:ea typeface="Red Hat Display"/>
                <a:cs typeface="Red Hat Display"/>
                <a:sym typeface="Red Hat Display"/>
              </a:rPr>
              <a:t> a big problem.</a:t>
            </a:r>
            <a:endParaRPr sz="2000">
              <a:solidFill>
                <a:schemeClr val="lt1"/>
              </a:solidFill>
              <a:latin typeface="Red Hat Display"/>
              <a:ea typeface="Red Hat Display"/>
              <a:cs typeface="Red Hat Display"/>
              <a:sym typeface="Red Hat Display"/>
            </a:endParaRPr>
          </a:p>
        </p:txBody>
      </p:sp>
      <p:sp>
        <p:nvSpPr>
          <p:cNvPr id="357" name="Google Shape;357;p55"/>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Side Topic - Microsoft Token</a:t>
            </a:r>
            <a:endParaRPr b="1" sz="2600">
              <a:solidFill>
                <a:srgbClr val="FFFFFF"/>
              </a:solidFill>
              <a:latin typeface="Space Grotesk"/>
              <a:ea typeface="Space Grotesk"/>
              <a:cs typeface="Space Grotesk"/>
              <a:sym typeface="Space Grotesk"/>
            </a:endParaRPr>
          </a:p>
        </p:txBody>
      </p:sp>
      <p:sp>
        <p:nvSpPr>
          <p:cNvPr id="358" name="Google Shape;358;p5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nvSpPr>
        <p:spPr>
          <a:xfrm>
            <a:off x="199275" y="937150"/>
            <a:ext cx="8686800" cy="3976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Q-zips (ORDER NOW)</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Next week is </a:t>
            </a:r>
            <a:r>
              <a:rPr b="1" lang="en-GB" sz="2000">
                <a:solidFill>
                  <a:schemeClr val="lt1"/>
                </a:solidFill>
                <a:latin typeface="Red Hat Display"/>
                <a:ea typeface="Red Hat Display"/>
                <a:cs typeface="Red Hat Display"/>
                <a:sym typeface="Red Hat Display"/>
              </a:rPr>
              <a:t>last session before christmas</a:t>
            </a:r>
            <a:endParaRPr b="1"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Hackers VM available</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Instagram giveaway</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CTF Pathways - CTF Team </a:t>
            </a:r>
            <a:endParaRPr sz="2000">
              <a:solidFill>
                <a:schemeClr val="lt1"/>
              </a:solidFill>
              <a:latin typeface="Red Hat Display"/>
              <a:ea typeface="Red Hat Display"/>
              <a:cs typeface="Red Hat Display"/>
              <a:sym typeface="Red Hat Display"/>
            </a:endParaRPr>
          </a:p>
          <a:p>
            <a:pPr indent="-355600" lvl="1" marL="914400" rtl="0" algn="l">
              <a:spcBef>
                <a:spcPts val="0"/>
              </a:spcBef>
              <a:spcAft>
                <a:spcPts val="0"/>
              </a:spcAft>
              <a:buClr>
                <a:srgbClr val="990000"/>
              </a:buClr>
              <a:buSzPts val="2000"/>
              <a:buFont typeface="Red Hat Display"/>
              <a:buChar char="○"/>
            </a:pPr>
            <a:r>
              <a:rPr b="1" lang="en-GB" sz="2000">
                <a:solidFill>
                  <a:srgbClr val="990000"/>
                </a:solidFill>
                <a:latin typeface="Red Hat Display"/>
                <a:ea typeface="Red Hat Display"/>
                <a:cs typeface="Red Hat Display"/>
                <a:sym typeface="Red Hat Display"/>
              </a:rPr>
              <a:t>Red Team - Ethan/Charlie</a:t>
            </a:r>
            <a:endParaRPr b="1" sz="2000">
              <a:solidFill>
                <a:srgbClr val="990000"/>
              </a:solidFill>
              <a:latin typeface="Red Hat Display"/>
              <a:ea typeface="Red Hat Display"/>
              <a:cs typeface="Red Hat Display"/>
              <a:sym typeface="Red Hat Display"/>
            </a:endParaRPr>
          </a:p>
          <a:p>
            <a:pPr indent="-355600" lvl="1" marL="914400" rtl="0" algn="l">
              <a:spcBef>
                <a:spcPts val="0"/>
              </a:spcBef>
              <a:spcAft>
                <a:spcPts val="0"/>
              </a:spcAft>
              <a:buClr>
                <a:srgbClr val="3C78D8"/>
              </a:buClr>
              <a:buSzPts val="2000"/>
              <a:buFont typeface="Red Hat Display"/>
              <a:buChar char="○"/>
            </a:pPr>
            <a:r>
              <a:rPr b="1" lang="en-GB" sz="2000">
                <a:solidFill>
                  <a:srgbClr val="3C78D8"/>
                </a:solidFill>
                <a:latin typeface="Red Hat Display"/>
                <a:ea typeface="Red Hat Display"/>
                <a:cs typeface="Red Hat Display"/>
                <a:sym typeface="Red Hat Display"/>
              </a:rPr>
              <a:t>Blue Team - Adam/Amara</a:t>
            </a:r>
            <a:endParaRPr b="1" sz="2000">
              <a:solidFill>
                <a:srgbClr val="3C78D8"/>
              </a:solidFill>
              <a:latin typeface="Red Hat Display"/>
              <a:ea typeface="Red Hat Display"/>
              <a:cs typeface="Red Hat Display"/>
              <a:sym typeface="Red Hat Display"/>
            </a:endParaRPr>
          </a:p>
          <a:p>
            <a:pPr indent="-355600" lvl="1" marL="914400" rtl="0" algn="l">
              <a:spcBef>
                <a:spcPts val="0"/>
              </a:spcBef>
              <a:spcAft>
                <a:spcPts val="0"/>
              </a:spcAft>
              <a:buClr>
                <a:srgbClr val="6AA84F"/>
              </a:buClr>
              <a:buSzPts val="2000"/>
              <a:buFont typeface="Red Hat Display"/>
              <a:buChar char="○"/>
            </a:pPr>
            <a:r>
              <a:rPr b="1" lang="en-GB" sz="2000">
                <a:solidFill>
                  <a:srgbClr val="6AA84F"/>
                </a:solidFill>
                <a:latin typeface="Red Hat Display"/>
                <a:ea typeface="Red Hat Display"/>
                <a:cs typeface="Red Hat Display"/>
                <a:sym typeface="Red Hat Display"/>
              </a:rPr>
              <a:t>OSINT/INT - Adam/Abbey</a:t>
            </a:r>
            <a:endParaRPr b="1" sz="2000">
              <a:solidFill>
                <a:srgbClr val="6AA84F"/>
              </a:solidFill>
              <a:latin typeface="Red Hat Display"/>
              <a:ea typeface="Red Hat Display"/>
              <a:cs typeface="Red Hat Display"/>
              <a:sym typeface="Red Hat Display"/>
            </a:endParaRPr>
          </a:p>
          <a:p>
            <a:pPr indent="-355600" lvl="1" marL="914400" rtl="0" algn="l">
              <a:spcBef>
                <a:spcPts val="0"/>
              </a:spcBef>
              <a:spcAft>
                <a:spcPts val="0"/>
              </a:spcAft>
              <a:buClr>
                <a:srgbClr val="B45F06"/>
              </a:buClr>
              <a:buSzPts val="2000"/>
              <a:buFont typeface="Red Hat Display"/>
              <a:buChar char="○"/>
            </a:pPr>
            <a:r>
              <a:rPr b="1" i="1" lang="en-GB" sz="2000">
                <a:solidFill>
                  <a:srgbClr val="B45F06"/>
                </a:solidFill>
                <a:latin typeface="Red Hat Display"/>
                <a:ea typeface="Red Hat Display"/>
                <a:cs typeface="Red Hat Display"/>
                <a:sym typeface="Red Hat Display"/>
              </a:rPr>
              <a:t>Networks/OT - Josh </a:t>
            </a:r>
            <a:r>
              <a:rPr b="1" i="1" lang="en-GB" sz="2000">
                <a:solidFill>
                  <a:schemeClr val="lt1"/>
                </a:solidFill>
                <a:latin typeface="Red Hat Display"/>
                <a:ea typeface="Red Hat Display"/>
                <a:cs typeface="Red Hat Display"/>
                <a:sym typeface="Red Hat Display"/>
              </a:rPr>
              <a:t>(TBC) </a:t>
            </a:r>
            <a:endParaRPr b="1" i="1"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Calibri"/>
              <a:ea typeface="Calibri"/>
              <a:cs typeface="Calibri"/>
              <a:sym typeface="Calibri"/>
            </a:endParaRPr>
          </a:p>
        </p:txBody>
      </p:sp>
      <p:sp>
        <p:nvSpPr>
          <p:cNvPr id="209" name="Google Shape;209;p38"/>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Announcements</a:t>
            </a:r>
            <a:endParaRPr b="1" sz="2600">
              <a:solidFill>
                <a:srgbClr val="FFFFFF"/>
              </a:solidFill>
              <a:latin typeface="Space Grotesk"/>
              <a:ea typeface="Space Grotesk"/>
              <a:cs typeface="Space Grotesk"/>
              <a:sym typeface="Space Grotesk"/>
            </a:endParaRPr>
          </a:p>
        </p:txBody>
      </p:sp>
      <p:sp>
        <p:nvSpPr>
          <p:cNvPr id="210" name="Google Shape;210;p38"/>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6"/>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Calibri"/>
              <a:ea typeface="Calibri"/>
              <a:cs typeface="Calibri"/>
              <a:sym typeface="Calibri"/>
            </a:endParaRPr>
          </a:p>
        </p:txBody>
      </p:sp>
      <p:pic>
        <p:nvPicPr>
          <p:cNvPr id="364" name="Google Shape;364;p56"/>
          <p:cNvPicPr preferRelativeResize="0"/>
          <p:nvPr/>
        </p:nvPicPr>
        <p:blipFill>
          <a:blip r:embed="rId3">
            <a:alphaModFix/>
          </a:blip>
          <a:stretch>
            <a:fillRect/>
          </a:stretch>
        </p:blipFill>
        <p:spPr>
          <a:xfrm>
            <a:off x="2714338" y="3037313"/>
            <a:ext cx="2619375" cy="1743075"/>
          </a:xfrm>
          <a:prstGeom prst="rect">
            <a:avLst/>
          </a:prstGeom>
          <a:noFill/>
          <a:ln>
            <a:noFill/>
          </a:ln>
        </p:spPr>
      </p:pic>
      <p:sp>
        <p:nvSpPr>
          <p:cNvPr id="365" name="Google Shape;365;p56"/>
          <p:cNvSpPr txBox="1"/>
          <p:nvPr/>
        </p:nvSpPr>
        <p:spPr>
          <a:xfrm>
            <a:off x="6078850" y="3621100"/>
            <a:ext cx="27018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ora"/>
                <a:ea typeface="Lora"/>
                <a:cs typeface="Lora"/>
                <a:sym typeface="Lora"/>
              </a:rPr>
              <a:t>Microsoft’s </a:t>
            </a:r>
            <a:r>
              <a:rPr lang="en-GB" sz="1600">
                <a:solidFill>
                  <a:schemeClr val="lt1"/>
                </a:solidFill>
                <a:latin typeface="Lora"/>
                <a:ea typeface="Lora"/>
                <a:cs typeface="Lora"/>
                <a:sym typeface="Lora"/>
              </a:rPr>
              <a:t>R&amp;D</a:t>
            </a:r>
            <a:r>
              <a:rPr lang="en-GB" sz="1600">
                <a:solidFill>
                  <a:schemeClr val="lt1"/>
                </a:solidFill>
                <a:latin typeface="Lora"/>
                <a:ea typeface="Lora"/>
                <a:cs typeface="Lora"/>
                <a:sym typeface="Lora"/>
              </a:rPr>
              <a:t> Department</a:t>
            </a:r>
            <a:endParaRPr sz="1600">
              <a:solidFill>
                <a:schemeClr val="lt1"/>
              </a:solidFill>
              <a:latin typeface="Lora"/>
              <a:ea typeface="Lora"/>
              <a:cs typeface="Lora"/>
              <a:sym typeface="Lora"/>
            </a:endParaRPr>
          </a:p>
          <a:p>
            <a:pPr indent="0" lvl="0" marL="0" rtl="0" algn="l">
              <a:spcBef>
                <a:spcPts val="0"/>
              </a:spcBef>
              <a:spcAft>
                <a:spcPts val="0"/>
              </a:spcAft>
              <a:buNone/>
            </a:pPr>
            <a:r>
              <a:rPr lang="en-GB" sz="1600">
                <a:solidFill>
                  <a:schemeClr val="lt1"/>
                </a:solidFill>
                <a:latin typeface="Lora"/>
                <a:ea typeface="Lora"/>
                <a:cs typeface="Lora"/>
                <a:sym typeface="Lora"/>
              </a:rPr>
              <a:t>(and Oracle HQ)</a:t>
            </a:r>
            <a:endParaRPr sz="1600">
              <a:solidFill>
                <a:schemeClr val="lt1"/>
              </a:solidFill>
              <a:latin typeface="Lora"/>
              <a:ea typeface="Lora"/>
              <a:cs typeface="Lora"/>
              <a:sym typeface="Lora"/>
            </a:endParaRPr>
          </a:p>
        </p:txBody>
      </p:sp>
      <p:cxnSp>
        <p:nvCxnSpPr>
          <p:cNvPr id="366" name="Google Shape;366;p56"/>
          <p:cNvCxnSpPr>
            <a:endCxn id="364" idx="3"/>
          </p:cNvCxnSpPr>
          <p:nvPr/>
        </p:nvCxnSpPr>
        <p:spPr>
          <a:xfrm rot="10800000">
            <a:off x="5333713" y="3908850"/>
            <a:ext cx="754200" cy="26400"/>
          </a:xfrm>
          <a:prstGeom prst="straightConnector1">
            <a:avLst/>
          </a:prstGeom>
          <a:noFill/>
          <a:ln cap="flat" cmpd="sng" w="38100">
            <a:solidFill>
              <a:schemeClr val="lt1"/>
            </a:solidFill>
            <a:prstDash val="solid"/>
            <a:round/>
            <a:headEnd len="med" w="med" type="none"/>
            <a:tailEnd len="med" w="med" type="triangle"/>
          </a:ln>
        </p:spPr>
      </p:cxnSp>
      <p:sp>
        <p:nvSpPr>
          <p:cNvPr id="367" name="Google Shape;367;p56"/>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Basically microsoft’s security team</a:t>
            </a:r>
            <a:endParaRPr b="1" sz="2600">
              <a:solidFill>
                <a:srgbClr val="FFFFFF"/>
              </a:solidFill>
              <a:latin typeface="Space Grotesk"/>
              <a:ea typeface="Space Grotesk"/>
              <a:cs typeface="Space Grotesk"/>
              <a:sym typeface="Space Grotesk"/>
            </a:endParaRPr>
          </a:p>
        </p:txBody>
      </p:sp>
      <p:sp>
        <p:nvSpPr>
          <p:cNvPr id="368" name="Google Shape;368;p56"/>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pic>
        <p:nvPicPr>
          <p:cNvPr descr="a baby orangutan is drinking milk from its mother (provided by Tenor)" id="369" name="Google Shape;369;p56"/>
          <p:cNvPicPr preferRelativeResize="0"/>
          <p:nvPr/>
        </p:nvPicPr>
        <p:blipFill>
          <a:blip r:embed="rId5">
            <a:alphaModFix/>
          </a:blip>
          <a:stretch>
            <a:fillRect/>
          </a:stretch>
        </p:blipFill>
        <p:spPr>
          <a:xfrm>
            <a:off x="0" y="3156806"/>
            <a:ext cx="2701799" cy="1557083"/>
          </a:xfrm>
          <a:prstGeom prst="rect">
            <a:avLst/>
          </a:prstGeom>
          <a:noFill/>
          <a:ln>
            <a:noFill/>
          </a:ln>
        </p:spPr>
      </p:pic>
      <p:pic>
        <p:nvPicPr>
          <p:cNvPr descr="an orangutan is cutting a tree branch with a saw and the bbc logo can be seen in the background (provided by Tenor)" id="370" name="Google Shape;370;p56"/>
          <p:cNvPicPr preferRelativeResize="0"/>
          <p:nvPr/>
        </p:nvPicPr>
        <p:blipFill>
          <a:blip r:embed="rId6">
            <a:alphaModFix/>
          </a:blip>
          <a:stretch>
            <a:fillRect/>
          </a:stretch>
        </p:blipFill>
        <p:spPr>
          <a:xfrm>
            <a:off x="0" y="1908982"/>
            <a:ext cx="2701799" cy="1247818"/>
          </a:xfrm>
          <a:prstGeom prst="rect">
            <a:avLst/>
          </a:prstGeom>
          <a:noFill/>
          <a:ln>
            <a:noFill/>
          </a:ln>
        </p:spPr>
      </p:pic>
      <p:pic>
        <p:nvPicPr>
          <p:cNvPr descr="a monkey is sitting at a desk using a laptop . (provided by Tenor)" id="371" name="Google Shape;371;p56"/>
          <p:cNvPicPr preferRelativeResize="0"/>
          <p:nvPr/>
        </p:nvPicPr>
        <p:blipFill>
          <a:blip r:embed="rId7">
            <a:alphaModFix/>
          </a:blip>
          <a:stretch>
            <a:fillRect/>
          </a:stretch>
        </p:blipFill>
        <p:spPr>
          <a:xfrm>
            <a:off x="2701800" y="1703825"/>
            <a:ext cx="2095500" cy="1333500"/>
          </a:xfrm>
          <a:prstGeom prst="rect">
            <a:avLst/>
          </a:prstGeom>
          <a:noFill/>
          <a:ln>
            <a:noFill/>
          </a:ln>
        </p:spPr>
      </p:pic>
      <p:pic>
        <p:nvPicPr>
          <p:cNvPr descr="a large orangutan is sitting on a wooden deck cutting a piece of wood (provided by Tenor)" id="372" name="Google Shape;372;p56"/>
          <p:cNvPicPr preferRelativeResize="0"/>
          <p:nvPr/>
        </p:nvPicPr>
        <p:blipFill>
          <a:blip r:embed="rId8">
            <a:alphaModFix/>
          </a:blip>
          <a:stretch>
            <a:fillRect/>
          </a:stretch>
        </p:blipFill>
        <p:spPr>
          <a:xfrm>
            <a:off x="4797302" y="1908976"/>
            <a:ext cx="1999695" cy="1128350"/>
          </a:xfrm>
          <a:prstGeom prst="rect">
            <a:avLst/>
          </a:prstGeom>
          <a:noFill/>
          <a:ln>
            <a:noFill/>
          </a:ln>
        </p:spPr>
      </p:pic>
      <p:pic>
        <p:nvPicPr>
          <p:cNvPr descr="a monkey is sitting in a chair talking on a telephone (provided by Tenor)" id="373" name="Google Shape;373;p56"/>
          <p:cNvPicPr preferRelativeResize="0"/>
          <p:nvPr/>
        </p:nvPicPr>
        <p:blipFill>
          <a:blip r:embed="rId9">
            <a:alphaModFix/>
          </a:blip>
          <a:stretch>
            <a:fillRect/>
          </a:stretch>
        </p:blipFill>
        <p:spPr>
          <a:xfrm>
            <a:off x="6898226" y="1404475"/>
            <a:ext cx="1924450" cy="1081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So this isn’t WiFi but is a network based attack, plus its cool. </a:t>
            </a:r>
            <a:r>
              <a:rPr lang="en-GB" sz="2000">
                <a:solidFill>
                  <a:schemeClr val="lt1"/>
                </a:solidFill>
                <a:latin typeface="Red Hat Display"/>
                <a:ea typeface="Red Hat Display"/>
                <a:cs typeface="Red Hat Display"/>
                <a:sym typeface="Red Hat Display"/>
              </a:rPr>
              <a:t>Basically</a:t>
            </a:r>
            <a:r>
              <a:rPr lang="en-GB" sz="2000">
                <a:solidFill>
                  <a:schemeClr val="lt1"/>
                </a:solidFill>
                <a:latin typeface="Red Hat Display"/>
                <a:ea typeface="Red Hat Display"/>
                <a:cs typeface="Red Hat Display"/>
                <a:sym typeface="Red Hat Display"/>
              </a:rPr>
              <a:t> this is where an attacker will </a:t>
            </a:r>
            <a:r>
              <a:rPr b="1" lang="en-GB" sz="2000">
                <a:solidFill>
                  <a:srgbClr val="00FFFF"/>
                </a:solidFill>
                <a:latin typeface="Red Hat Display"/>
                <a:ea typeface="Red Hat Display"/>
                <a:cs typeface="Red Hat Display"/>
                <a:sym typeface="Red Hat Display"/>
              </a:rPr>
              <a:t>send forged and modified ARP replies</a:t>
            </a:r>
            <a:r>
              <a:rPr lang="en-GB" sz="2000">
                <a:solidFill>
                  <a:schemeClr val="lt1"/>
                </a:solidFill>
                <a:latin typeface="Red Hat Display"/>
                <a:ea typeface="Red Hat Display"/>
                <a:cs typeface="Red Hat Display"/>
                <a:sym typeface="Red Hat Display"/>
              </a:rPr>
              <a:t> to a host machine, </a:t>
            </a:r>
            <a:r>
              <a:rPr b="1" lang="en-GB" sz="2000">
                <a:solidFill>
                  <a:srgbClr val="FF9900"/>
                </a:solidFill>
                <a:latin typeface="Red Hat Display"/>
                <a:ea typeface="Red Hat Display"/>
                <a:cs typeface="Red Hat Display"/>
                <a:sym typeface="Red Hat Display"/>
              </a:rPr>
              <a:t>which changes their ARP table</a:t>
            </a:r>
            <a:r>
              <a:rPr lang="en-GB" sz="2000">
                <a:solidFill>
                  <a:schemeClr val="lt1"/>
                </a:solidFill>
                <a:latin typeface="Red Hat Display"/>
                <a:ea typeface="Red Hat Display"/>
                <a:cs typeface="Red Hat Display"/>
                <a:sym typeface="Red Hat Display"/>
              </a:rPr>
              <a:t>, and means that any packets they try to send to machines, </a:t>
            </a:r>
            <a:r>
              <a:rPr lang="en-GB" sz="2000">
                <a:solidFill>
                  <a:schemeClr val="lt1"/>
                </a:solidFill>
                <a:latin typeface="Red Hat Display"/>
                <a:ea typeface="Red Hat Display"/>
                <a:cs typeface="Red Hat Display"/>
                <a:sym typeface="Red Hat Display"/>
              </a:rPr>
              <a:t>actually</a:t>
            </a:r>
            <a:r>
              <a:rPr lang="en-GB" sz="2000">
                <a:solidFill>
                  <a:schemeClr val="lt1"/>
                </a:solidFill>
                <a:latin typeface="Red Hat Display"/>
                <a:ea typeface="Red Hat Display"/>
                <a:cs typeface="Red Hat Display"/>
                <a:sym typeface="Red Hat Display"/>
              </a:rPr>
              <a:t> go to the attackers machine. So it’s another form or Man-in-the-Middle attack.</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The ARP table contains the IP addresses and associated MAC </a:t>
            </a:r>
            <a:r>
              <a:rPr lang="en-GB" sz="2000">
                <a:solidFill>
                  <a:schemeClr val="lt1"/>
                </a:solidFill>
                <a:latin typeface="Red Hat Display"/>
                <a:ea typeface="Red Hat Display"/>
                <a:cs typeface="Red Hat Display"/>
                <a:sym typeface="Red Hat Display"/>
              </a:rPr>
              <a:t>addresses that the targets PC can communicate with, and the routes of which to go through to get there. So what the attack does is puts their MAC address with a legit IP, so they intercept the traffic.</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Another attack worth looking at as very cool. </a:t>
            </a:r>
            <a:endParaRPr sz="2000">
              <a:solidFill>
                <a:schemeClr val="lt1"/>
              </a:solidFill>
              <a:latin typeface="Red Hat Display"/>
              <a:ea typeface="Red Hat Display"/>
              <a:cs typeface="Red Hat Display"/>
              <a:sym typeface="Red Hat Display"/>
            </a:endParaRPr>
          </a:p>
        </p:txBody>
      </p:sp>
      <p:pic>
        <p:nvPicPr>
          <p:cNvPr id="379" name="Google Shape;379;p57"/>
          <p:cNvPicPr preferRelativeResize="0"/>
          <p:nvPr/>
        </p:nvPicPr>
        <p:blipFill>
          <a:blip r:embed="rId3">
            <a:alphaModFix/>
          </a:blip>
          <a:stretch>
            <a:fillRect/>
          </a:stretch>
        </p:blipFill>
        <p:spPr>
          <a:xfrm>
            <a:off x="5908300" y="3970675"/>
            <a:ext cx="1788875" cy="1053725"/>
          </a:xfrm>
          <a:prstGeom prst="rect">
            <a:avLst/>
          </a:prstGeom>
          <a:noFill/>
          <a:ln>
            <a:noFill/>
          </a:ln>
        </p:spPr>
      </p:pic>
      <p:sp>
        <p:nvSpPr>
          <p:cNvPr id="380" name="Google Shape;380;p57"/>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ARP Poisoning</a:t>
            </a:r>
            <a:endParaRPr b="1" sz="2600">
              <a:solidFill>
                <a:srgbClr val="FFFFFF"/>
              </a:solidFill>
              <a:latin typeface="Space Grotesk"/>
              <a:ea typeface="Space Grotesk"/>
              <a:cs typeface="Space Grotesk"/>
              <a:sym typeface="Space Grotesk"/>
            </a:endParaRPr>
          </a:p>
        </p:txBody>
      </p:sp>
      <p:sp>
        <p:nvSpPr>
          <p:cNvPr id="381" name="Google Shape;381;p57"/>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FF9900"/>
                </a:solidFill>
                <a:latin typeface="Red Hat Display"/>
                <a:ea typeface="Red Hat Display"/>
                <a:cs typeface="Red Hat Display"/>
                <a:sym typeface="Red Hat Display"/>
              </a:rPr>
              <a:t>DoS attacks (Denial of Service)</a:t>
            </a:r>
            <a:r>
              <a:rPr lang="en-GB" sz="2000">
                <a:solidFill>
                  <a:schemeClr val="lt1"/>
                </a:solidFill>
                <a:latin typeface="Red Hat Display"/>
                <a:ea typeface="Red Hat Display"/>
                <a:cs typeface="Red Hat Display"/>
                <a:sym typeface="Red Hat Display"/>
              </a:rPr>
              <a:t>:</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When a machine or router get overloaded intentionally with packets and data by an attacker, so that it becomes very slow or unusable. This can be done locally with a machine on the network or </a:t>
            </a:r>
            <a:r>
              <a:rPr lang="en-GB" sz="2000">
                <a:solidFill>
                  <a:schemeClr val="lt1"/>
                </a:solidFill>
                <a:latin typeface="Red Hat Display"/>
                <a:ea typeface="Red Hat Display"/>
                <a:cs typeface="Red Hat Display"/>
                <a:sym typeface="Red Hat Display"/>
              </a:rPr>
              <a:t>remotely.</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is the same premise as a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b="1" lang="en-GB" sz="2000">
                <a:solidFill>
                  <a:srgbClr val="FF0000"/>
                </a:solidFill>
                <a:latin typeface="Red Hat Display"/>
                <a:ea typeface="Red Hat Display"/>
                <a:cs typeface="Red Hat Display"/>
                <a:sym typeface="Red Hat Display"/>
              </a:rPr>
              <a:t>DDoS attack (Distributed Denial of Service)</a:t>
            </a:r>
            <a:r>
              <a:rPr lang="en-GB" sz="2000">
                <a:solidFill>
                  <a:schemeClr val="lt1"/>
                </a:solidFill>
                <a:latin typeface="Red Hat Display"/>
                <a:ea typeface="Red Hat Display"/>
                <a:cs typeface="Red Hat Display"/>
                <a:sym typeface="Red Hat Display"/>
              </a:rPr>
              <a:t>:</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Where they attack the network to stop or reduce its function. The main difference is that a DDoS attack uses multiple compromised machines (BotNet), whereas DoS is just one machine. </a:t>
            </a:r>
            <a:endParaRPr sz="2000">
              <a:solidFill>
                <a:schemeClr val="lt1"/>
              </a:solidFill>
              <a:latin typeface="Red Hat Display"/>
              <a:ea typeface="Red Hat Display"/>
              <a:cs typeface="Red Hat Display"/>
              <a:sym typeface="Red Hat Display"/>
            </a:endParaRPr>
          </a:p>
        </p:txBody>
      </p:sp>
      <p:sp>
        <p:nvSpPr>
          <p:cNvPr id="387" name="Google Shape;387;p58"/>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The classic - Denial of Service (DoS)</a:t>
            </a:r>
            <a:endParaRPr b="1" sz="2600">
              <a:solidFill>
                <a:srgbClr val="FFFFFF"/>
              </a:solidFill>
              <a:latin typeface="Space Grotesk"/>
              <a:ea typeface="Space Grotesk"/>
              <a:cs typeface="Space Grotesk"/>
              <a:sym typeface="Space Grotesk"/>
            </a:endParaRPr>
          </a:p>
        </p:txBody>
      </p:sp>
      <p:sp>
        <p:nvSpPr>
          <p:cNvPr id="388" name="Google Shape;388;p58"/>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389" name="Google Shape;389;p58"/>
          <p:cNvPicPr preferRelativeResize="0"/>
          <p:nvPr/>
        </p:nvPicPr>
        <p:blipFill>
          <a:blip r:embed="rId4">
            <a:alphaModFix/>
          </a:blip>
          <a:stretch>
            <a:fillRect/>
          </a:stretch>
        </p:blipFill>
        <p:spPr>
          <a:xfrm>
            <a:off x="7465875" y="3886500"/>
            <a:ext cx="1620125" cy="1213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9"/>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Right, now the even better part, some of the cool tools that you can use and have fun with. These have </a:t>
            </a:r>
            <a:r>
              <a:rPr lang="en-GB" sz="2000">
                <a:solidFill>
                  <a:schemeClr val="lt1"/>
                </a:solidFill>
                <a:latin typeface="Red Hat Display"/>
                <a:ea typeface="Red Hat Display"/>
                <a:cs typeface="Red Hat Display"/>
                <a:sym typeface="Red Hat Display"/>
              </a:rPr>
              <a:t>various</a:t>
            </a:r>
            <a:r>
              <a:rPr lang="en-GB" sz="2000">
                <a:solidFill>
                  <a:schemeClr val="lt1"/>
                </a:solidFill>
                <a:latin typeface="Red Hat Display"/>
                <a:ea typeface="Red Hat Display"/>
                <a:cs typeface="Red Hat Display"/>
                <a:sym typeface="Red Hat Display"/>
              </a:rPr>
              <a:t> uses from WiFi password cracking, interception, to network sniffing and password brute-forcing. These tools are:</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Aircrack-ng</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Aireplay-ng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Hydra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Wireshark</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Kismet</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Wifite</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And more:</a:t>
            </a:r>
            <a:endParaRPr sz="2000">
              <a:solidFill>
                <a:schemeClr val="lt1"/>
              </a:solidFill>
              <a:latin typeface="Red Hat Display"/>
              <a:ea typeface="Red Hat Display"/>
              <a:cs typeface="Red Hat Display"/>
              <a:sym typeface="Red Hat Display"/>
            </a:endParaRPr>
          </a:p>
        </p:txBody>
      </p:sp>
      <p:sp>
        <p:nvSpPr>
          <p:cNvPr id="395" name="Google Shape;395;p59"/>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Tools</a:t>
            </a:r>
            <a:endParaRPr b="1" sz="2600">
              <a:solidFill>
                <a:srgbClr val="FFFFFF"/>
              </a:solidFill>
              <a:latin typeface="Space Grotesk"/>
              <a:ea typeface="Space Grotesk"/>
              <a:cs typeface="Space Grotesk"/>
              <a:sym typeface="Space Grotesk"/>
            </a:endParaRPr>
          </a:p>
        </p:txBody>
      </p:sp>
      <p:sp>
        <p:nvSpPr>
          <p:cNvPr id="396" name="Google Shape;396;p59"/>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397" name="Google Shape;397;p59"/>
          <p:cNvPicPr preferRelativeResize="0"/>
          <p:nvPr/>
        </p:nvPicPr>
        <p:blipFill>
          <a:blip r:embed="rId4">
            <a:alphaModFix/>
          </a:blip>
          <a:stretch>
            <a:fillRect/>
          </a:stretch>
        </p:blipFill>
        <p:spPr>
          <a:xfrm>
            <a:off x="2080850" y="4209925"/>
            <a:ext cx="3859323" cy="572700"/>
          </a:xfrm>
          <a:prstGeom prst="rect">
            <a:avLst/>
          </a:prstGeom>
          <a:noFill/>
          <a:ln>
            <a:noFill/>
          </a:ln>
        </p:spPr>
      </p:pic>
      <p:pic>
        <p:nvPicPr>
          <p:cNvPr descr="drill nose (provided by Tenor)" id="398" name="Google Shape;398;p59"/>
          <p:cNvPicPr preferRelativeResize="0"/>
          <p:nvPr/>
        </p:nvPicPr>
        <p:blipFill>
          <a:blip r:embed="rId5">
            <a:alphaModFix/>
          </a:blip>
          <a:stretch>
            <a:fillRect/>
          </a:stretch>
        </p:blipFill>
        <p:spPr>
          <a:xfrm>
            <a:off x="6872225" y="3730750"/>
            <a:ext cx="2237725" cy="137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Wireshark is </a:t>
            </a:r>
            <a:r>
              <a:rPr b="1" i="1" lang="en-GB" sz="2000">
                <a:solidFill>
                  <a:srgbClr val="00FFFF"/>
                </a:solidFill>
                <a:latin typeface="Red Hat Display"/>
                <a:ea typeface="Red Hat Display"/>
                <a:cs typeface="Red Hat Display"/>
                <a:sym typeface="Red Hat Display"/>
              </a:rPr>
              <a:t>“the world's leading network protocol analyzer”</a:t>
            </a:r>
            <a:endParaRPr b="1" i="1" sz="2000">
              <a:solidFill>
                <a:srgbClr val="00FFFF"/>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It is a very useful free tool that we can utilise to do the following: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Capture traffic on a network (sniff)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Analyse that traffic to gather information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has multiple uses not just in a </a:t>
            </a:r>
            <a:r>
              <a:rPr lang="en-GB" sz="2000">
                <a:solidFill>
                  <a:schemeClr val="lt1"/>
                </a:solidFill>
                <a:latin typeface="Red Hat Display"/>
                <a:ea typeface="Red Hat Display"/>
                <a:cs typeface="Red Hat Display"/>
                <a:sym typeface="Red Hat Display"/>
              </a:rPr>
              <a:t>cybersecurity</a:t>
            </a:r>
            <a:r>
              <a:rPr lang="en-GB" sz="2000">
                <a:solidFill>
                  <a:schemeClr val="lt1"/>
                </a:solidFill>
                <a:latin typeface="Red Hat Display"/>
                <a:ea typeface="Red Hat Display"/>
                <a:cs typeface="Red Hat Display"/>
                <a:sym typeface="Red Hat Display"/>
              </a:rPr>
              <a:t> context, something as simple as a developer trying to diagnose a network issue with a newly deployed application or inspecting API calls…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Let's</a:t>
            </a:r>
            <a:r>
              <a:rPr lang="en-GB" sz="2000">
                <a:solidFill>
                  <a:schemeClr val="lt1"/>
                </a:solidFill>
                <a:latin typeface="Red Hat Display"/>
                <a:ea typeface="Red Hat Display"/>
                <a:cs typeface="Red Hat Display"/>
                <a:sym typeface="Red Hat Display"/>
              </a:rPr>
              <a:t> look at why wireshark is good to us as analysts…</a:t>
            </a:r>
            <a:endParaRPr sz="2000">
              <a:solidFill>
                <a:schemeClr val="lt1"/>
              </a:solidFill>
              <a:latin typeface="Red Hat Display"/>
              <a:ea typeface="Red Hat Display"/>
              <a:cs typeface="Red Hat Display"/>
              <a:sym typeface="Red Hat Display"/>
            </a:endParaRPr>
          </a:p>
        </p:txBody>
      </p:sp>
      <p:sp>
        <p:nvSpPr>
          <p:cNvPr id="404" name="Google Shape;404;p60"/>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Wireshark</a:t>
            </a:r>
            <a:endParaRPr b="1" sz="2600">
              <a:solidFill>
                <a:srgbClr val="FFFFFF"/>
              </a:solidFill>
              <a:latin typeface="Space Grotesk"/>
              <a:ea typeface="Space Grotesk"/>
              <a:cs typeface="Space Grotesk"/>
              <a:sym typeface="Space Grotesk"/>
            </a:endParaRPr>
          </a:p>
        </p:txBody>
      </p:sp>
      <p:sp>
        <p:nvSpPr>
          <p:cNvPr id="405" name="Google Shape;405;p60"/>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06" name="Google Shape;406;p60"/>
          <p:cNvPicPr preferRelativeResize="0"/>
          <p:nvPr/>
        </p:nvPicPr>
        <p:blipFill>
          <a:blip r:embed="rId4">
            <a:alphaModFix/>
          </a:blip>
          <a:stretch>
            <a:fillRect/>
          </a:stretch>
        </p:blipFill>
        <p:spPr>
          <a:xfrm>
            <a:off x="6992151" y="3527950"/>
            <a:ext cx="2008601" cy="2004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1"/>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Wireshark allows us to see raw 802.11 frames, this potentially will give us lots of useful </a:t>
            </a:r>
            <a:r>
              <a:rPr lang="en-GB" sz="2000">
                <a:solidFill>
                  <a:schemeClr val="lt1"/>
                </a:solidFill>
                <a:latin typeface="Red Hat Display"/>
                <a:ea typeface="Red Hat Display"/>
                <a:cs typeface="Red Hat Display"/>
                <a:sym typeface="Red Hat Display"/>
              </a:rPr>
              <a:t>information about a network, like… </a:t>
            </a:r>
            <a:br>
              <a:rPr lang="en-GB" sz="2000">
                <a:solidFill>
                  <a:schemeClr val="lt1"/>
                </a:solidFill>
                <a:latin typeface="Red Hat Display"/>
                <a:ea typeface="Red Hat Display"/>
                <a:cs typeface="Red Hat Display"/>
                <a:sym typeface="Red Hat Display"/>
              </a:rPr>
            </a:b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Beacons</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Probe requests/responses</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Authentication mechanisms</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Handshakes</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Deauthentication frames</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QoS frames</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p:txBody>
      </p:sp>
      <p:sp>
        <p:nvSpPr>
          <p:cNvPr id="412" name="Google Shape;412;p61"/>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Wireshark</a:t>
            </a:r>
            <a:endParaRPr b="1" sz="2600">
              <a:solidFill>
                <a:srgbClr val="FFFFFF"/>
              </a:solidFill>
              <a:latin typeface="Space Grotesk"/>
              <a:ea typeface="Space Grotesk"/>
              <a:cs typeface="Space Grotesk"/>
              <a:sym typeface="Space Grotesk"/>
            </a:endParaRPr>
          </a:p>
        </p:txBody>
      </p:sp>
      <p:sp>
        <p:nvSpPr>
          <p:cNvPr id="413" name="Google Shape;413;p61"/>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14" name="Google Shape;414;p61"/>
          <p:cNvPicPr preferRelativeResize="0"/>
          <p:nvPr/>
        </p:nvPicPr>
        <p:blipFill>
          <a:blip r:embed="rId4">
            <a:alphaModFix/>
          </a:blip>
          <a:stretch>
            <a:fillRect/>
          </a:stretch>
        </p:blipFill>
        <p:spPr>
          <a:xfrm>
            <a:off x="6992151" y="3527950"/>
            <a:ext cx="2008601" cy="2004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p62"/>
          <p:cNvSpPr txBox="1"/>
          <p:nvPr/>
        </p:nvSpPr>
        <p:spPr>
          <a:xfrm>
            <a:off x="199275" y="937150"/>
            <a:ext cx="53670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8172A"/>
                </a:solidFill>
                <a:latin typeface="Calibri"/>
                <a:ea typeface="Calibri"/>
                <a:cs typeface="Calibri"/>
                <a:sym typeface="Calibri"/>
              </a:rPr>
              <a:t>Using wireshark, we can inspect this handshake taking place. </a:t>
            </a:r>
            <a:endParaRPr sz="2000">
              <a:solidFill>
                <a:srgbClr val="08172A"/>
              </a:solidFill>
              <a:latin typeface="Calibri"/>
              <a:ea typeface="Calibri"/>
              <a:cs typeface="Calibri"/>
              <a:sym typeface="Calibri"/>
            </a:endParaRPr>
          </a:p>
          <a:p>
            <a:pPr indent="-355600" lvl="0" marL="457200" rtl="0" algn="l">
              <a:spcBef>
                <a:spcPts val="0"/>
              </a:spcBef>
              <a:spcAft>
                <a:spcPts val="0"/>
              </a:spcAft>
              <a:buClr>
                <a:srgbClr val="08172A"/>
              </a:buClr>
              <a:buSzPts val="2000"/>
              <a:buFont typeface="Calibri"/>
              <a:buChar char="●"/>
            </a:pPr>
            <a:r>
              <a:rPr lang="en-GB" sz="2000">
                <a:solidFill>
                  <a:srgbClr val="08172A"/>
                </a:solidFill>
                <a:latin typeface="Calibri"/>
                <a:ea typeface="Calibri"/>
                <a:cs typeface="Calibri"/>
                <a:sym typeface="Calibri"/>
              </a:rPr>
              <a:t>If we are using aircrack-ng we can inspect whether the deauth packets have taken effect. </a:t>
            </a:r>
            <a:endParaRPr sz="2000">
              <a:solidFill>
                <a:srgbClr val="08172A"/>
              </a:solidFill>
              <a:latin typeface="Calibri"/>
              <a:ea typeface="Calibri"/>
              <a:cs typeface="Calibri"/>
              <a:sym typeface="Calibri"/>
            </a:endParaRPr>
          </a:p>
          <a:p>
            <a:pPr indent="-355600" lvl="0" marL="457200" rtl="0" algn="l">
              <a:spcBef>
                <a:spcPts val="0"/>
              </a:spcBef>
              <a:spcAft>
                <a:spcPts val="0"/>
              </a:spcAft>
              <a:buClr>
                <a:srgbClr val="08172A"/>
              </a:buClr>
              <a:buSzPts val="2000"/>
              <a:buFont typeface="Calibri"/>
              <a:buChar char="●"/>
            </a:pPr>
            <a:r>
              <a:rPr lang="en-GB" sz="2000">
                <a:solidFill>
                  <a:srgbClr val="08172A"/>
                </a:solidFill>
                <a:latin typeface="Calibri"/>
                <a:ea typeface="Calibri"/>
                <a:cs typeface="Calibri"/>
                <a:sym typeface="Calibri"/>
              </a:rPr>
              <a:t>We can also capture the new handshake and then work to crack it :) </a:t>
            </a:r>
            <a:endParaRPr sz="2000">
              <a:solidFill>
                <a:srgbClr val="08172A"/>
              </a:solidFill>
              <a:latin typeface="Calibri"/>
              <a:ea typeface="Calibri"/>
              <a:cs typeface="Calibri"/>
              <a:sym typeface="Calibri"/>
            </a:endParaRPr>
          </a:p>
          <a:p>
            <a:pPr indent="-355600" lvl="1" marL="914400" rtl="0" algn="l">
              <a:spcBef>
                <a:spcPts val="0"/>
              </a:spcBef>
              <a:spcAft>
                <a:spcPts val="0"/>
              </a:spcAft>
              <a:buClr>
                <a:srgbClr val="08172A"/>
              </a:buClr>
              <a:buSzPts val="2000"/>
              <a:buFont typeface="Calibri"/>
              <a:buChar char="○"/>
            </a:pPr>
            <a:r>
              <a:rPr lang="en-GB" sz="2000">
                <a:solidFill>
                  <a:srgbClr val="08172A"/>
                </a:solidFill>
                <a:latin typeface="Calibri"/>
                <a:ea typeface="Calibri"/>
                <a:cs typeface="Calibri"/>
                <a:sym typeface="Calibri"/>
              </a:rPr>
              <a:t>(this is where secure passwords come in) </a:t>
            </a:r>
            <a:endParaRPr sz="2000">
              <a:solidFill>
                <a:srgbClr val="08172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8172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8172A"/>
              </a:solidFill>
              <a:latin typeface="Calibri"/>
              <a:ea typeface="Calibri"/>
              <a:cs typeface="Calibri"/>
              <a:sym typeface="Calibri"/>
            </a:endParaRPr>
          </a:p>
        </p:txBody>
      </p:sp>
      <p:sp>
        <p:nvSpPr>
          <p:cNvPr id="420" name="Google Shape;420;p62"/>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chemeClr val="dk1"/>
                </a:solidFill>
                <a:latin typeface="Space Grotesk"/>
                <a:ea typeface="Space Grotesk"/>
                <a:cs typeface="Space Grotesk"/>
                <a:sym typeface="Space Grotesk"/>
              </a:rPr>
              <a:t>Wireshark - WPA2 Handshake Snooping</a:t>
            </a:r>
            <a:endParaRPr b="1" sz="2600">
              <a:solidFill>
                <a:schemeClr val="dk1"/>
              </a:solidFill>
              <a:latin typeface="Space Grotesk"/>
              <a:ea typeface="Space Grotesk"/>
              <a:cs typeface="Space Grotesk"/>
              <a:sym typeface="Space Grotesk"/>
            </a:endParaRPr>
          </a:p>
        </p:txBody>
      </p:sp>
      <p:sp>
        <p:nvSpPr>
          <p:cNvPr id="421" name="Google Shape;421;p62"/>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22" name="Google Shape;422;p62"/>
          <p:cNvPicPr preferRelativeResize="0"/>
          <p:nvPr/>
        </p:nvPicPr>
        <p:blipFill>
          <a:blip r:embed="rId4">
            <a:alphaModFix/>
          </a:blip>
          <a:stretch>
            <a:fillRect/>
          </a:stretch>
        </p:blipFill>
        <p:spPr>
          <a:xfrm>
            <a:off x="5566277" y="937150"/>
            <a:ext cx="3349119" cy="3976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Wireshark - 802.11 frame…</a:t>
            </a:r>
            <a:endParaRPr b="1" sz="2600">
              <a:solidFill>
                <a:srgbClr val="FFFFFF"/>
              </a:solidFill>
              <a:latin typeface="Space Grotesk"/>
              <a:ea typeface="Space Grotesk"/>
              <a:cs typeface="Space Grotesk"/>
              <a:sym typeface="Space Grotesk"/>
            </a:endParaRPr>
          </a:p>
        </p:txBody>
      </p:sp>
      <p:sp>
        <p:nvSpPr>
          <p:cNvPr id="428" name="Google Shape;428;p63"/>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29" name="Google Shape;429;p63"/>
          <p:cNvPicPr preferRelativeResize="0"/>
          <p:nvPr/>
        </p:nvPicPr>
        <p:blipFill>
          <a:blip r:embed="rId4">
            <a:alphaModFix/>
          </a:blip>
          <a:stretch>
            <a:fillRect/>
          </a:stretch>
        </p:blipFill>
        <p:spPr>
          <a:xfrm>
            <a:off x="6992151" y="3527950"/>
            <a:ext cx="2008601" cy="2004399"/>
          </a:xfrm>
          <a:prstGeom prst="rect">
            <a:avLst/>
          </a:prstGeom>
          <a:noFill/>
          <a:ln>
            <a:noFill/>
          </a:ln>
        </p:spPr>
      </p:pic>
      <p:pic>
        <p:nvPicPr>
          <p:cNvPr id="430" name="Google Shape;430;p63"/>
          <p:cNvPicPr preferRelativeResize="0"/>
          <p:nvPr/>
        </p:nvPicPr>
        <p:blipFill>
          <a:blip r:embed="rId5">
            <a:alphaModFix/>
          </a:blip>
          <a:stretch>
            <a:fillRect/>
          </a:stretch>
        </p:blipFill>
        <p:spPr>
          <a:xfrm>
            <a:off x="311250" y="870425"/>
            <a:ext cx="5808452" cy="4037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Having said this, wireshark cannot crack a handshake and expose the plaintext credentials we want so badly…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However! In the aircrack-ng suite, we have a lovely tool called airmon-ng that does essentially the same thing as wireshark :)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Within the aircrack-ng suite it is nice and simple to pass data between the tools i.e. aireplay-ng, airmon-ng, aircrack-ng… </a:t>
            </a:r>
            <a:r>
              <a:rPr i="1" lang="en-GB" sz="2000">
                <a:solidFill>
                  <a:srgbClr val="00FF00"/>
                </a:solidFill>
                <a:latin typeface="Red Hat Display"/>
                <a:ea typeface="Red Hat Display"/>
                <a:cs typeface="Red Hat Display"/>
                <a:sym typeface="Red Hat Display"/>
              </a:rPr>
              <a:t>It is almost like someone designed it to be an all-in-one suite</a:t>
            </a:r>
            <a:endParaRPr i="1" sz="2000">
              <a:solidFill>
                <a:srgbClr val="00FF00"/>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p:txBody>
      </p:sp>
      <p:sp>
        <p:nvSpPr>
          <p:cNvPr id="436" name="Google Shape;436;p64"/>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Wireshark</a:t>
            </a:r>
            <a:endParaRPr b="1" sz="2600">
              <a:solidFill>
                <a:srgbClr val="FFFFFF"/>
              </a:solidFill>
              <a:latin typeface="Space Grotesk"/>
              <a:ea typeface="Space Grotesk"/>
              <a:cs typeface="Space Grotesk"/>
              <a:sym typeface="Space Grotesk"/>
            </a:endParaRPr>
          </a:p>
        </p:txBody>
      </p:sp>
      <p:sp>
        <p:nvSpPr>
          <p:cNvPr id="437" name="Google Shape;437;p64"/>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38" name="Google Shape;438;p64"/>
          <p:cNvPicPr preferRelativeResize="0"/>
          <p:nvPr/>
        </p:nvPicPr>
        <p:blipFill>
          <a:blip r:embed="rId4">
            <a:alphaModFix/>
          </a:blip>
          <a:stretch>
            <a:fillRect/>
          </a:stretch>
        </p:blipFill>
        <p:spPr>
          <a:xfrm>
            <a:off x="6992151" y="3527950"/>
            <a:ext cx="2008601" cy="20043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5"/>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Wireshark also can be used in a defensive context, to see if any foul play is </a:t>
            </a:r>
            <a:r>
              <a:rPr lang="en-GB" sz="2000">
                <a:solidFill>
                  <a:schemeClr val="lt1"/>
                </a:solidFill>
                <a:latin typeface="Red Hat Display"/>
                <a:ea typeface="Red Hat Display"/>
                <a:cs typeface="Red Hat Display"/>
                <a:sym typeface="Red Hat Display"/>
              </a:rPr>
              <a:t>occurring</a:t>
            </a:r>
            <a:r>
              <a:rPr lang="en-GB" sz="2000">
                <a:solidFill>
                  <a:schemeClr val="lt1"/>
                </a:solidFill>
                <a:latin typeface="Red Hat Display"/>
                <a:ea typeface="Red Hat Display"/>
                <a:cs typeface="Red Hat Display"/>
                <a:sym typeface="Red Hat Display"/>
              </a:rPr>
              <a:t> with our network, things such as: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Deauthentication attacks (e.g., from Aireplay-ng)</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Evil Twin AP attempts</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Rogue AP beacon flooding</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WPS attacks</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SSID spoofing</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KRACK-style key reinstallation attempts</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p:txBody>
      </p:sp>
      <p:sp>
        <p:nvSpPr>
          <p:cNvPr id="444" name="Google Shape;444;p65"/>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Wireshark - Defensive </a:t>
            </a:r>
            <a:endParaRPr b="1" sz="2600">
              <a:solidFill>
                <a:srgbClr val="FFFFFF"/>
              </a:solidFill>
              <a:latin typeface="Space Grotesk"/>
              <a:ea typeface="Space Grotesk"/>
              <a:cs typeface="Space Grotesk"/>
              <a:sym typeface="Space Grotesk"/>
            </a:endParaRPr>
          </a:p>
        </p:txBody>
      </p:sp>
      <p:sp>
        <p:nvSpPr>
          <p:cNvPr id="445" name="Google Shape;445;p6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46" name="Google Shape;446;p65"/>
          <p:cNvPicPr preferRelativeResize="0"/>
          <p:nvPr/>
        </p:nvPicPr>
        <p:blipFill>
          <a:blip r:embed="rId4">
            <a:alphaModFix/>
          </a:blip>
          <a:stretch>
            <a:fillRect/>
          </a:stretch>
        </p:blipFill>
        <p:spPr>
          <a:xfrm>
            <a:off x="6992151" y="3527950"/>
            <a:ext cx="2008601" cy="2004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39"/>
          <p:cNvGrpSpPr/>
          <p:nvPr/>
        </p:nvGrpSpPr>
        <p:grpSpPr>
          <a:xfrm rot="-5400000">
            <a:off x="6847428" y="-119834"/>
            <a:ext cx="2176738" cy="2416406"/>
            <a:chOff x="0" y="-38100"/>
            <a:chExt cx="1146594" cy="1272839"/>
          </a:xfrm>
        </p:grpSpPr>
        <p:sp>
          <p:nvSpPr>
            <p:cNvPr id="216" name="Google Shape;216;p39"/>
            <p:cNvSpPr/>
            <p:nvPr/>
          </p:nvSpPr>
          <p:spPr>
            <a:xfrm>
              <a:off x="0" y="0"/>
              <a:ext cx="1146594" cy="1234739"/>
            </a:xfrm>
            <a:custGeom>
              <a:rect b="b" l="l" r="r" t="t"/>
              <a:pathLst>
                <a:path extrusionOk="0" h="1234739" w="1146594">
                  <a:moveTo>
                    <a:pt x="0" y="0"/>
                  </a:moveTo>
                  <a:lnTo>
                    <a:pt x="1146594" y="0"/>
                  </a:lnTo>
                  <a:lnTo>
                    <a:pt x="1146594" y="1234739"/>
                  </a:lnTo>
                  <a:lnTo>
                    <a:pt x="0" y="1234739"/>
                  </a:lnTo>
                  <a:close/>
                </a:path>
              </a:pathLst>
            </a:custGeom>
            <a:gradFill>
              <a:gsLst>
                <a:gs pos="0">
                  <a:srgbClr val="08172A">
                    <a:alpha val="0"/>
                  </a:srgbClr>
                </a:gs>
                <a:gs pos="50000">
                  <a:srgbClr val="08172A">
                    <a:alpha val="0"/>
                  </a:srgbClr>
                </a:gs>
                <a:gs pos="100000">
                  <a:srgbClr val="09182B"/>
                </a:gs>
              </a:gsLst>
              <a:lin ang="2700000" scaled="0"/>
            </a:gradFill>
            <a:ln>
              <a:noFill/>
            </a:ln>
          </p:spPr>
        </p:sp>
        <p:sp>
          <p:nvSpPr>
            <p:cNvPr id="217" name="Google Shape;217;p39"/>
            <p:cNvSpPr txBox="1"/>
            <p:nvPr/>
          </p:nvSpPr>
          <p:spPr>
            <a:xfrm>
              <a:off x="0" y="-38100"/>
              <a:ext cx="1146594" cy="127283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8" name="Google Shape;218;p39"/>
          <p:cNvSpPr txBox="1"/>
          <p:nvPr/>
        </p:nvSpPr>
        <p:spPr>
          <a:xfrm>
            <a:off x="228600" y="444150"/>
            <a:ext cx="7723200" cy="2430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GB" sz="7700">
                <a:solidFill>
                  <a:srgbClr val="FFFFFF"/>
                </a:solidFill>
                <a:latin typeface="Space Grotesk"/>
                <a:ea typeface="Space Grotesk"/>
                <a:cs typeface="Space Grotesk"/>
                <a:sym typeface="Space Grotesk"/>
              </a:rPr>
              <a:t>WiFi </a:t>
            </a:r>
            <a:endParaRPr b="1" sz="7700">
              <a:solidFill>
                <a:srgbClr val="FFFFFF"/>
              </a:solidFill>
              <a:latin typeface="Space Grotesk"/>
              <a:ea typeface="Space Grotesk"/>
              <a:cs typeface="Space Grotesk"/>
              <a:sym typeface="Space Grotesk"/>
            </a:endParaRPr>
          </a:p>
          <a:p>
            <a:pPr indent="0" lvl="0" marL="0" rtl="0" algn="l">
              <a:spcBef>
                <a:spcPts val="0"/>
              </a:spcBef>
              <a:spcAft>
                <a:spcPts val="0"/>
              </a:spcAft>
              <a:buNone/>
            </a:pPr>
            <a:r>
              <a:rPr b="1" lang="en-GB" sz="7700">
                <a:solidFill>
                  <a:srgbClr val="FFFFFF"/>
                </a:solidFill>
                <a:latin typeface="Space Grotesk"/>
                <a:ea typeface="Space Grotesk"/>
                <a:cs typeface="Space Grotesk"/>
                <a:sym typeface="Space Grotesk"/>
              </a:rPr>
              <a:t>Hacking 101</a:t>
            </a:r>
            <a:endParaRPr b="1" sz="7700">
              <a:solidFill>
                <a:srgbClr val="FFFFFF"/>
              </a:solidFill>
              <a:latin typeface="Space Grotesk"/>
              <a:ea typeface="Space Grotesk"/>
              <a:cs typeface="Space Grotesk"/>
              <a:sym typeface="Space Grotesk"/>
            </a:endParaRPr>
          </a:p>
        </p:txBody>
      </p:sp>
      <p:sp>
        <p:nvSpPr>
          <p:cNvPr id="219" name="Google Shape;219;p39"/>
          <p:cNvSpPr txBox="1"/>
          <p:nvPr/>
        </p:nvSpPr>
        <p:spPr>
          <a:xfrm>
            <a:off x="2672050" y="3009750"/>
            <a:ext cx="6243300" cy="82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GB" sz="1600">
                <a:solidFill>
                  <a:srgbClr val="FFFFFF"/>
                </a:solidFill>
                <a:latin typeface="Hind"/>
                <a:ea typeface="Hind"/>
                <a:cs typeface="Hind"/>
                <a:sym typeface="Hind"/>
              </a:rPr>
              <a:t>A beginners guide to WiFi hacking!</a:t>
            </a:r>
            <a:endParaRPr sz="1600">
              <a:solidFill>
                <a:srgbClr val="FFFFFF"/>
              </a:solidFill>
              <a:latin typeface="Hind"/>
              <a:ea typeface="Hind"/>
              <a:cs typeface="Hind"/>
              <a:sym typeface="Hind"/>
            </a:endParaRPr>
          </a:p>
        </p:txBody>
      </p:sp>
      <p:sp>
        <p:nvSpPr>
          <p:cNvPr id="220" name="Google Shape;220;p39"/>
          <p:cNvSpPr txBox="1"/>
          <p:nvPr/>
        </p:nvSpPr>
        <p:spPr>
          <a:xfrm rot="-5400000">
            <a:off x="-300150" y="3975850"/>
            <a:ext cx="828900" cy="12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solidFill>
                  <a:srgbClr val="FFFFFF"/>
                </a:solidFill>
                <a:latin typeface="Space Grotesk Medium"/>
                <a:ea typeface="Space Grotesk Medium"/>
                <a:cs typeface="Space Grotesk Medium"/>
                <a:sym typeface="Space Grotesk Medium"/>
              </a:rPr>
              <a:t>04</a:t>
            </a:r>
            <a:r>
              <a:rPr lang="en-GB" sz="800">
                <a:solidFill>
                  <a:srgbClr val="FFFFFF"/>
                </a:solidFill>
                <a:latin typeface="Space Grotesk Medium"/>
                <a:ea typeface="Space Grotesk Medium"/>
                <a:cs typeface="Space Grotesk Medium"/>
                <a:sym typeface="Space Grotesk Medium"/>
              </a:rPr>
              <a:t>/12/2025</a:t>
            </a:r>
            <a:endParaRPr sz="800">
              <a:solidFill>
                <a:srgbClr val="FFFFFF"/>
              </a:solidFill>
              <a:latin typeface="Space Grotesk Medium"/>
              <a:ea typeface="Space Grotesk Medium"/>
              <a:cs typeface="Space Grotesk Medium"/>
              <a:sym typeface="Space Grotesk Medium"/>
            </a:endParaRPr>
          </a:p>
        </p:txBody>
      </p:sp>
      <p:cxnSp>
        <p:nvCxnSpPr>
          <p:cNvPr id="221" name="Google Shape;221;p39"/>
          <p:cNvCxnSpPr>
            <a:stCxn id="220" idx="1"/>
          </p:cNvCxnSpPr>
          <p:nvPr/>
        </p:nvCxnSpPr>
        <p:spPr>
          <a:xfrm>
            <a:off x="114300" y="4451800"/>
            <a:ext cx="0" cy="749100"/>
          </a:xfrm>
          <a:prstGeom prst="straightConnector1">
            <a:avLst/>
          </a:prstGeom>
          <a:noFill/>
          <a:ln cap="flat" cmpd="sng" w="9525">
            <a:solidFill>
              <a:srgbClr val="FFFFFF"/>
            </a:solidFill>
            <a:prstDash val="solid"/>
            <a:round/>
            <a:headEnd len="med" w="med" type="none"/>
            <a:tailEnd len="med" w="med" type="none"/>
          </a:ln>
        </p:spPr>
      </p:cxnSp>
      <p:cxnSp>
        <p:nvCxnSpPr>
          <p:cNvPr id="222" name="Google Shape;222;p39"/>
          <p:cNvCxnSpPr/>
          <p:nvPr/>
        </p:nvCxnSpPr>
        <p:spPr>
          <a:xfrm>
            <a:off x="5219400" y="3838650"/>
            <a:ext cx="3696000" cy="0"/>
          </a:xfrm>
          <a:prstGeom prst="straightConnector1">
            <a:avLst/>
          </a:prstGeom>
          <a:noFill/>
          <a:ln cap="flat" cmpd="sng" w="9525">
            <a:solidFill>
              <a:srgbClr val="FFFFFF"/>
            </a:solidFill>
            <a:prstDash val="solid"/>
            <a:round/>
            <a:headEnd len="med" w="med" type="none"/>
            <a:tailEnd len="med" w="med" type="none"/>
          </a:ln>
        </p:spPr>
      </p:cxnSp>
      <p:sp>
        <p:nvSpPr>
          <p:cNvPr id="223" name="Google Shape;223;p39"/>
          <p:cNvSpPr/>
          <p:nvPr/>
        </p:nvSpPr>
        <p:spPr>
          <a:xfrm>
            <a:off x="8359221" y="156462"/>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6"/>
          <p:cNvSpPr txBox="1"/>
          <p:nvPr/>
        </p:nvSpPr>
        <p:spPr>
          <a:xfrm>
            <a:off x="199275" y="937150"/>
            <a:ext cx="5580000" cy="397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ed Hat Display"/>
              <a:buChar char="●"/>
            </a:pPr>
            <a:r>
              <a:rPr lang="en-GB" sz="1800">
                <a:solidFill>
                  <a:schemeClr val="lt1"/>
                </a:solidFill>
                <a:latin typeface="Red Hat Display"/>
                <a:ea typeface="Red Hat Display"/>
                <a:cs typeface="Red Hat Display"/>
                <a:sym typeface="Red Hat Display"/>
              </a:rPr>
              <a:t>A suite of tools for WiFi pentesting and recon</a:t>
            </a:r>
            <a:endParaRPr sz="1800">
              <a:solidFill>
                <a:schemeClr val="lt1"/>
              </a:solidFill>
              <a:latin typeface="Red Hat Display"/>
              <a:ea typeface="Red Hat Display"/>
              <a:cs typeface="Red Hat Display"/>
              <a:sym typeface="Red Hat Display"/>
            </a:endParaRPr>
          </a:p>
          <a:p>
            <a:pPr indent="-342900" lvl="0" marL="457200" rtl="0" algn="l">
              <a:spcBef>
                <a:spcPts val="0"/>
              </a:spcBef>
              <a:spcAft>
                <a:spcPts val="0"/>
              </a:spcAft>
              <a:buClr>
                <a:schemeClr val="lt1"/>
              </a:buClr>
              <a:buSzPts val="1800"/>
              <a:buFont typeface="Red Hat Display"/>
              <a:buChar char="●"/>
            </a:pPr>
            <a:r>
              <a:rPr lang="en-GB" sz="1800">
                <a:solidFill>
                  <a:schemeClr val="lt1"/>
                </a:solidFill>
                <a:latin typeface="Red Hat Display"/>
                <a:ea typeface="Red Hat Display"/>
                <a:cs typeface="Red Hat Display"/>
                <a:sym typeface="Red Hat Display"/>
              </a:rPr>
              <a:t>Vary from monitoring to creating fake AP’s</a:t>
            </a:r>
            <a:endParaRPr sz="1800">
              <a:solidFill>
                <a:schemeClr val="lt1"/>
              </a:solidFill>
              <a:latin typeface="Red Hat Display"/>
              <a:ea typeface="Red Hat Display"/>
              <a:cs typeface="Red Hat Display"/>
              <a:sym typeface="Red Hat Display"/>
            </a:endParaRPr>
          </a:p>
          <a:p>
            <a:pPr indent="-342900" lvl="0" marL="457200" rtl="0" algn="l">
              <a:spcBef>
                <a:spcPts val="0"/>
              </a:spcBef>
              <a:spcAft>
                <a:spcPts val="0"/>
              </a:spcAft>
              <a:buClr>
                <a:schemeClr val="lt1"/>
              </a:buClr>
              <a:buSzPts val="1800"/>
              <a:buFont typeface="Red Hat Display"/>
              <a:buChar char="●"/>
            </a:pPr>
            <a:r>
              <a:rPr lang="en-GB" sz="1800">
                <a:solidFill>
                  <a:schemeClr val="lt1"/>
                </a:solidFill>
                <a:latin typeface="Red Hat Display"/>
                <a:ea typeface="Red Hat Display"/>
                <a:cs typeface="Red Hat Display"/>
                <a:sym typeface="Red Hat Display"/>
              </a:rPr>
              <a:t>W</a:t>
            </a:r>
            <a:r>
              <a:rPr lang="en-GB" sz="1800">
                <a:solidFill>
                  <a:schemeClr val="lt1"/>
                </a:solidFill>
                <a:latin typeface="Red Hat Display"/>
                <a:ea typeface="Red Hat Display"/>
                <a:cs typeface="Red Hat Display"/>
                <a:sym typeface="Red Hat Display"/>
              </a:rPr>
              <a:t>idely used as the base for other wifi tools too</a:t>
            </a:r>
            <a:endParaRPr sz="1800">
              <a:solidFill>
                <a:schemeClr val="lt1"/>
              </a:solidFill>
              <a:latin typeface="Red Hat Display"/>
              <a:ea typeface="Red Hat Display"/>
              <a:cs typeface="Red Hat Display"/>
              <a:sym typeface="Red Hat Display"/>
            </a:endParaRPr>
          </a:p>
          <a:p>
            <a:pPr indent="-342900" lvl="0" marL="457200" rtl="0" algn="l">
              <a:spcBef>
                <a:spcPts val="0"/>
              </a:spcBef>
              <a:spcAft>
                <a:spcPts val="0"/>
              </a:spcAft>
              <a:buClr>
                <a:schemeClr val="lt1"/>
              </a:buClr>
              <a:buSzPts val="1800"/>
              <a:buFont typeface="Red Hat Display"/>
              <a:buChar char="●"/>
            </a:pPr>
            <a:r>
              <a:rPr lang="en-GB" sz="1800">
                <a:solidFill>
                  <a:schemeClr val="lt1"/>
                </a:solidFill>
                <a:latin typeface="Red Hat Display"/>
                <a:ea typeface="Red Hat Display"/>
                <a:cs typeface="Red Hat Display"/>
                <a:sym typeface="Red Hat Display"/>
              </a:rPr>
              <a:t>Can also be used for testing drivers and driver compatibility</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800">
                <a:solidFill>
                  <a:schemeClr val="lt1"/>
                </a:solidFill>
                <a:latin typeface="Red Hat Display"/>
                <a:ea typeface="Red Hat Display"/>
                <a:cs typeface="Red Hat Display"/>
                <a:sym typeface="Red Hat Display"/>
              </a:rPr>
              <a:t>Most helpful tools include:</a:t>
            </a:r>
            <a:endParaRPr sz="1800">
              <a:solidFill>
                <a:schemeClr val="lt1"/>
              </a:solidFill>
              <a:latin typeface="Red Hat Display"/>
              <a:ea typeface="Red Hat Display"/>
              <a:cs typeface="Red Hat Display"/>
              <a:sym typeface="Red Hat Display"/>
            </a:endParaRPr>
          </a:p>
          <a:p>
            <a:pPr indent="-342900" lvl="0" marL="457200" rtl="0" algn="l">
              <a:spcBef>
                <a:spcPts val="0"/>
              </a:spcBef>
              <a:spcAft>
                <a:spcPts val="0"/>
              </a:spcAft>
              <a:buClr>
                <a:schemeClr val="lt1"/>
              </a:buClr>
              <a:buSzPts val="1800"/>
              <a:buFont typeface="Red Hat Display"/>
              <a:buChar char="●"/>
            </a:pPr>
            <a:r>
              <a:rPr lang="en-GB" sz="1800">
                <a:solidFill>
                  <a:schemeClr val="lt1"/>
                </a:solidFill>
                <a:latin typeface="Red Hat Display"/>
                <a:ea typeface="Red Hat Display"/>
                <a:cs typeface="Red Hat Display"/>
                <a:sym typeface="Red Hat Display"/>
              </a:rPr>
              <a:t>Airmon-ng</a:t>
            </a:r>
            <a:endParaRPr sz="1800">
              <a:solidFill>
                <a:schemeClr val="lt1"/>
              </a:solidFill>
              <a:latin typeface="Red Hat Display"/>
              <a:ea typeface="Red Hat Display"/>
              <a:cs typeface="Red Hat Display"/>
              <a:sym typeface="Red Hat Display"/>
            </a:endParaRPr>
          </a:p>
          <a:p>
            <a:pPr indent="-342900" lvl="0" marL="457200" rtl="0" algn="l">
              <a:spcBef>
                <a:spcPts val="0"/>
              </a:spcBef>
              <a:spcAft>
                <a:spcPts val="0"/>
              </a:spcAft>
              <a:buClr>
                <a:schemeClr val="lt1"/>
              </a:buClr>
              <a:buSzPts val="1800"/>
              <a:buFont typeface="Red Hat Display"/>
              <a:buChar char="●"/>
            </a:pPr>
            <a:r>
              <a:rPr lang="en-GB" sz="1800">
                <a:solidFill>
                  <a:schemeClr val="lt1"/>
                </a:solidFill>
                <a:latin typeface="Red Hat Display"/>
                <a:ea typeface="Red Hat Display"/>
                <a:cs typeface="Red Hat Display"/>
                <a:sym typeface="Red Hat Display"/>
              </a:rPr>
              <a:t>Airodump-ng</a:t>
            </a:r>
            <a:endParaRPr sz="1800">
              <a:solidFill>
                <a:schemeClr val="lt1"/>
              </a:solidFill>
              <a:latin typeface="Red Hat Display"/>
              <a:ea typeface="Red Hat Display"/>
              <a:cs typeface="Red Hat Display"/>
              <a:sym typeface="Red Hat Display"/>
            </a:endParaRPr>
          </a:p>
          <a:p>
            <a:pPr indent="-342900" lvl="0" marL="457200" rtl="0" algn="l">
              <a:spcBef>
                <a:spcPts val="0"/>
              </a:spcBef>
              <a:spcAft>
                <a:spcPts val="0"/>
              </a:spcAft>
              <a:buClr>
                <a:schemeClr val="lt1"/>
              </a:buClr>
              <a:buSzPts val="1800"/>
              <a:buFont typeface="Red Hat Display"/>
              <a:buChar char="●"/>
            </a:pPr>
            <a:r>
              <a:rPr lang="en-GB" sz="1800">
                <a:solidFill>
                  <a:schemeClr val="lt1"/>
                </a:solidFill>
                <a:latin typeface="Red Hat Display"/>
                <a:ea typeface="Red Hat Display"/>
                <a:cs typeface="Red Hat Display"/>
                <a:sym typeface="Red Hat Display"/>
              </a:rPr>
              <a:t>Aireplay-ng</a:t>
            </a:r>
            <a:endParaRPr sz="1800">
              <a:solidFill>
                <a:schemeClr val="lt1"/>
              </a:solidFill>
              <a:latin typeface="Red Hat Display"/>
              <a:ea typeface="Red Hat Display"/>
              <a:cs typeface="Red Hat Display"/>
              <a:sym typeface="Red Hat Display"/>
            </a:endParaRPr>
          </a:p>
          <a:p>
            <a:pPr indent="-342900" lvl="0" marL="457200" rtl="0" algn="l">
              <a:spcBef>
                <a:spcPts val="0"/>
              </a:spcBef>
              <a:spcAft>
                <a:spcPts val="0"/>
              </a:spcAft>
              <a:buClr>
                <a:schemeClr val="lt1"/>
              </a:buClr>
              <a:buSzPts val="1800"/>
              <a:buFont typeface="Red Hat Display"/>
              <a:buChar char="●"/>
            </a:pPr>
            <a:r>
              <a:rPr lang="en-GB" sz="1800">
                <a:solidFill>
                  <a:schemeClr val="lt1"/>
                </a:solidFill>
                <a:latin typeface="Red Hat Display"/>
                <a:ea typeface="Red Hat Display"/>
                <a:cs typeface="Red Hat Display"/>
                <a:sym typeface="Red Hat Display"/>
              </a:rPr>
              <a:t>Aircrack-ng </a:t>
            </a:r>
            <a:endParaRPr sz="1800">
              <a:solidFill>
                <a:schemeClr val="lt1"/>
              </a:solidFill>
              <a:latin typeface="Red Hat Display"/>
              <a:ea typeface="Red Hat Display"/>
              <a:cs typeface="Red Hat Display"/>
              <a:sym typeface="Red Hat Display"/>
            </a:endParaRPr>
          </a:p>
        </p:txBody>
      </p:sp>
      <p:pic>
        <p:nvPicPr>
          <p:cNvPr id="452" name="Google Shape;452;p66"/>
          <p:cNvPicPr preferRelativeResize="0"/>
          <p:nvPr/>
        </p:nvPicPr>
        <p:blipFill>
          <a:blip r:embed="rId3">
            <a:alphaModFix/>
          </a:blip>
          <a:stretch>
            <a:fillRect/>
          </a:stretch>
        </p:blipFill>
        <p:spPr>
          <a:xfrm>
            <a:off x="6030899" y="0"/>
            <a:ext cx="3113102" cy="5143500"/>
          </a:xfrm>
          <a:prstGeom prst="rect">
            <a:avLst/>
          </a:prstGeom>
          <a:noFill/>
          <a:ln>
            <a:noFill/>
          </a:ln>
        </p:spPr>
      </p:pic>
      <p:sp>
        <p:nvSpPr>
          <p:cNvPr id="453" name="Google Shape;453;p66"/>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Aircrack-ng Suite</a:t>
            </a:r>
            <a:endParaRPr b="1" sz="2600">
              <a:solidFill>
                <a:srgbClr val="FFFFFF"/>
              </a:solidFill>
              <a:latin typeface="Space Grotesk"/>
              <a:ea typeface="Space Grotesk"/>
              <a:cs typeface="Space Grotesk"/>
              <a:sym typeface="Space Grotes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7"/>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a</a:t>
            </a:r>
            <a:r>
              <a:rPr lang="en-GB" sz="2000">
                <a:solidFill>
                  <a:schemeClr val="lt1"/>
                </a:solidFill>
                <a:latin typeface="Red Hat Display"/>
                <a:ea typeface="Red Hat Display"/>
                <a:cs typeface="Red Hat Display"/>
                <a:sym typeface="Red Hat Display"/>
              </a:rPr>
              <a:t>irmon-ng is the part of the tool suite that is used for network monitoring. This means it will keep track of all the traffic coming in and out of a network or specific AP.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It can also be used to terminate a connection to the network, which forces the given user to reconnect, which can be crucial for </a:t>
            </a:r>
            <a:r>
              <a:rPr lang="en-GB" sz="2000">
                <a:solidFill>
                  <a:schemeClr val="lt1"/>
                </a:solidFill>
                <a:latin typeface="Red Hat Display"/>
                <a:ea typeface="Red Hat Display"/>
                <a:cs typeface="Red Hat Display"/>
                <a:sym typeface="Red Hat Display"/>
              </a:rPr>
              <a:t>capturing</a:t>
            </a:r>
            <a:r>
              <a:rPr lang="en-GB" sz="2000">
                <a:solidFill>
                  <a:schemeClr val="lt1"/>
                </a:solidFill>
                <a:latin typeface="Red Hat Display"/>
                <a:ea typeface="Red Hat Display"/>
                <a:cs typeface="Red Hat Display"/>
                <a:sym typeface="Red Hat Display"/>
              </a:rPr>
              <a:t> connection or handshake data, allowing access to new parts of the network.</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By using the </a:t>
            </a:r>
            <a:r>
              <a:rPr lang="en-GB" sz="2000">
                <a:solidFill>
                  <a:schemeClr val="lt1"/>
                </a:solidFill>
                <a:latin typeface="Red Hat Display"/>
                <a:ea typeface="Red Hat Display"/>
                <a:cs typeface="Red Hat Display"/>
                <a:sym typeface="Red Hat Display"/>
              </a:rPr>
              <a:t>common</a:t>
            </a:r>
            <a:r>
              <a:rPr lang="en-GB" sz="2000">
                <a:solidFill>
                  <a:schemeClr val="lt1"/>
                </a:solidFill>
                <a:latin typeface="Red Hat Display"/>
                <a:ea typeface="Red Hat Display"/>
                <a:cs typeface="Red Hat Display"/>
                <a:sym typeface="Red Hat Display"/>
              </a:rPr>
              <a:t> ‘</a:t>
            </a:r>
            <a:r>
              <a:rPr lang="en-GB" sz="2000">
                <a:solidFill>
                  <a:srgbClr val="00FF00"/>
                </a:solidFill>
                <a:latin typeface="Red Hat Display"/>
                <a:ea typeface="Red Hat Display"/>
                <a:cs typeface="Red Hat Display"/>
                <a:sym typeface="Red Hat Display"/>
              </a:rPr>
              <a:t>sudo airmon-ng</a:t>
            </a:r>
            <a:r>
              <a:rPr lang="en-GB" sz="2000">
                <a:solidFill>
                  <a:schemeClr val="lt1"/>
                </a:solidFill>
                <a:latin typeface="Red Hat Display"/>
                <a:ea typeface="Red Hat Display"/>
                <a:cs typeface="Red Hat Display"/>
                <a:sym typeface="Red Hat Display"/>
              </a:rPr>
              <a:t>’ it will list wireless networks and their statuses, as well as show </a:t>
            </a:r>
            <a:r>
              <a:rPr lang="en-GB" sz="2000">
                <a:solidFill>
                  <a:schemeClr val="lt1"/>
                </a:solidFill>
                <a:latin typeface="Red Hat Display"/>
                <a:ea typeface="Red Hat Display"/>
                <a:cs typeface="Red Hat Display"/>
                <a:sym typeface="Red Hat Display"/>
              </a:rPr>
              <a:t>interfering</a:t>
            </a:r>
            <a:r>
              <a:rPr lang="en-GB" sz="2000">
                <a:solidFill>
                  <a:schemeClr val="lt1"/>
                </a:solidFill>
                <a:latin typeface="Red Hat Display"/>
                <a:ea typeface="Red Hat Display"/>
                <a:cs typeface="Red Hat Display"/>
                <a:sym typeface="Red Hat Display"/>
              </a:rPr>
              <a:t> processes with the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a:t>
            </a:r>
            <a:r>
              <a:rPr lang="en-GB" sz="2000">
                <a:solidFill>
                  <a:srgbClr val="00FF00"/>
                </a:solidFill>
                <a:latin typeface="Red Hat Display"/>
                <a:ea typeface="Red Hat Display"/>
                <a:cs typeface="Red Hat Display"/>
                <a:sym typeface="Red Hat Display"/>
              </a:rPr>
              <a:t>sudo airmon-ng check</a:t>
            </a:r>
            <a:r>
              <a:rPr lang="en-GB" sz="2000">
                <a:solidFill>
                  <a:schemeClr val="lt1"/>
                </a:solidFill>
                <a:latin typeface="Red Hat Display"/>
                <a:ea typeface="Red Hat Display"/>
                <a:cs typeface="Red Hat Display"/>
                <a:sym typeface="Red Hat Display"/>
              </a:rPr>
              <a:t>’ command.</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p:txBody>
      </p:sp>
      <p:sp>
        <p:nvSpPr>
          <p:cNvPr id="459" name="Google Shape;459;p67"/>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Airmon-ng</a:t>
            </a:r>
            <a:endParaRPr b="1" sz="2600">
              <a:solidFill>
                <a:srgbClr val="FFFFFF"/>
              </a:solidFill>
              <a:latin typeface="Space Grotesk"/>
              <a:ea typeface="Space Grotesk"/>
              <a:cs typeface="Space Grotesk"/>
              <a:sym typeface="Space Grotesk"/>
            </a:endParaRPr>
          </a:p>
        </p:txBody>
      </p:sp>
      <p:sp>
        <p:nvSpPr>
          <p:cNvPr id="460" name="Google Shape;460;p67"/>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61" name="Google Shape;461;p67"/>
          <p:cNvPicPr preferRelativeResize="0"/>
          <p:nvPr/>
        </p:nvPicPr>
        <p:blipFill>
          <a:blip r:embed="rId4">
            <a:alphaModFix/>
          </a:blip>
          <a:stretch>
            <a:fillRect/>
          </a:stretch>
        </p:blipFill>
        <p:spPr>
          <a:xfrm>
            <a:off x="7750875" y="3758725"/>
            <a:ext cx="1321525" cy="1321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Airodump-ng is the next tool you’ll want to use after airmon-ng, as it is used to capture the packets being sent, in raw 802.11 frames. This means it will be more </a:t>
            </a:r>
            <a:r>
              <a:rPr lang="en-GB" sz="2000">
                <a:solidFill>
                  <a:schemeClr val="lt1"/>
                </a:solidFill>
                <a:latin typeface="Red Hat Display"/>
                <a:ea typeface="Red Hat Display"/>
                <a:cs typeface="Red Hat Display"/>
                <a:sym typeface="Red Hat Display"/>
              </a:rPr>
              <a:t>effective</a:t>
            </a:r>
            <a:r>
              <a:rPr lang="en-GB" sz="2000">
                <a:solidFill>
                  <a:schemeClr val="lt1"/>
                </a:solidFill>
                <a:latin typeface="Red Hat Display"/>
                <a:ea typeface="Red Hat Display"/>
                <a:cs typeface="Red Hat Display"/>
                <a:sym typeface="Red Hat Display"/>
              </a:rPr>
              <a:t> against older WiFi security protocols, like WEP or the WPA handshake, </a:t>
            </a:r>
            <a:r>
              <a:rPr lang="en-GB" sz="2000">
                <a:solidFill>
                  <a:schemeClr val="lt1"/>
                </a:solidFill>
                <a:latin typeface="Red Hat Display"/>
                <a:ea typeface="Red Hat Display"/>
                <a:cs typeface="Red Hat Display"/>
                <a:sym typeface="Red Hat Display"/>
              </a:rPr>
              <a:t>compared</a:t>
            </a:r>
            <a:r>
              <a:rPr lang="en-GB" sz="2000">
                <a:solidFill>
                  <a:schemeClr val="lt1"/>
                </a:solidFill>
                <a:latin typeface="Red Hat Display"/>
                <a:ea typeface="Red Hat Display"/>
                <a:cs typeface="Red Hat Display"/>
                <a:sym typeface="Red Hat Display"/>
              </a:rPr>
              <a:t> to more modern versions.</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tool can be used in conjunction with the aircrack-ng tool, as it will collect the WPA handshake files, as mentioned before, that can then be cracked with aircrack-ng. This is good as it can reveal things like the passkey needed to access the </a:t>
            </a:r>
            <a:r>
              <a:rPr lang="en-GB" sz="2000">
                <a:solidFill>
                  <a:schemeClr val="lt1"/>
                </a:solidFill>
                <a:latin typeface="Red Hat Display"/>
                <a:ea typeface="Red Hat Display"/>
                <a:cs typeface="Red Hat Display"/>
                <a:sym typeface="Red Hat Display"/>
              </a:rPr>
              <a:t>network</a:t>
            </a:r>
            <a:r>
              <a:rPr lang="en-GB" sz="2000">
                <a:solidFill>
                  <a:schemeClr val="lt1"/>
                </a:solidFill>
                <a:latin typeface="Red Hat Display"/>
                <a:ea typeface="Red Hat Display"/>
                <a:cs typeface="Red Hat Display"/>
                <a:sym typeface="Red Hat Display"/>
              </a:rPr>
              <a:t> or more.</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tool has a lot of options, and I’d recommend looking here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for all details: </a:t>
            </a:r>
            <a:r>
              <a:rPr b="1" lang="en-GB" sz="1700" u="sng">
                <a:solidFill>
                  <a:srgbClr val="00FF00"/>
                </a:solidFill>
                <a:latin typeface="Red Hat Display"/>
                <a:ea typeface="Red Hat Display"/>
                <a:cs typeface="Red Hat Display"/>
                <a:sym typeface="Red Hat Display"/>
                <a:hlinkClick r:id="rId3">
                  <a:extLst>
                    <a:ext uri="{A12FA001-AC4F-418D-AE19-62706E023703}">
                      <ahyp:hlinkClr val="tx"/>
                    </a:ext>
                  </a:extLst>
                </a:hlinkClick>
              </a:rPr>
              <a:t>https://www.aircrack-ng.org/doku.php?id=airodump-ng</a:t>
            </a:r>
            <a:endParaRPr b="1" sz="1700">
              <a:solidFill>
                <a:srgbClr val="00FF00"/>
              </a:solidFill>
              <a:latin typeface="Red Hat Display"/>
              <a:ea typeface="Red Hat Display"/>
              <a:cs typeface="Red Hat Display"/>
              <a:sym typeface="Red Hat Display"/>
            </a:endParaRPr>
          </a:p>
        </p:txBody>
      </p:sp>
      <p:sp>
        <p:nvSpPr>
          <p:cNvPr id="467" name="Google Shape;467;p68"/>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Airodump-ng</a:t>
            </a:r>
            <a:endParaRPr b="1" sz="2600">
              <a:solidFill>
                <a:srgbClr val="FFFFFF"/>
              </a:solidFill>
              <a:latin typeface="Space Grotesk"/>
              <a:ea typeface="Space Grotesk"/>
              <a:cs typeface="Space Grotesk"/>
              <a:sym typeface="Space Grotesk"/>
            </a:endParaRPr>
          </a:p>
        </p:txBody>
      </p:sp>
      <p:sp>
        <p:nvSpPr>
          <p:cNvPr id="468" name="Google Shape;468;p68"/>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pic>
        <p:nvPicPr>
          <p:cNvPr id="469" name="Google Shape;469;p68"/>
          <p:cNvPicPr preferRelativeResize="0"/>
          <p:nvPr/>
        </p:nvPicPr>
        <p:blipFill>
          <a:blip r:embed="rId5">
            <a:alphaModFix/>
          </a:blip>
          <a:stretch>
            <a:fillRect/>
          </a:stretch>
        </p:blipFill>
        <p:spPr>
          <a:xfrm>
            <a:off x="7750875" y="3758725"/>
            <a:ext cx="1321525" cy="1321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9"/>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lt1"/>
                </a:solidFill>
                <a:latin typeface="Red Hat Display"/>
                <a:ea typeface="Red Hat Display"/>
                <a:cs typeface="Red Hat Display"/>
                <a:sym typeface="Red Hat Display"/>
              </a:rPr>
              <a:t>Aireplay-ng is best described as a packet </a:t>
            </a:r>
            <a:r>
              <a:rPr lang="en-GB" sz="1900">
                <a:solidFill>
                  <a:schemeClr val="lt1"/>
                </a:solidFill>
                <a:latin typeface="Red Hat Display"/>
                <a:ea typeface="Red Hat Display"/>
                <a:cs typeface="Red Hat Display"/>
                <a:sym typeface="Red Hat Display"/>
              </a:rPr>
              <a:t>injection</a:t>
            </a:r>
            <a:r>
              <a:rPr lang="en-GB" sz="1900">
                <a:solidFill>
                  <a:schemeClr val="lt1"/>
                </a:solidFill>
                <a:latin typeface="Red Hat Display"/>
                <a:ea typeface="Red Hat Display"/>
                <a:cs typeface="Red Hat Display"/>
                <a:sym typeface="Red Hat Display"/>
              </a:rPr>
              <a:t> tool, as it allows you to create and insert packets for a variety of attacks. It’s used to perform attacks on the network that cause traffic and deauthentication, which then allows things like the WPA handshake to be captured when devices reconnect.</a:t>
            </a:r>
            <a:endParaRPr sz="19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9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900">
                <a:solidFill>
                  <a:schemeClr val="lt1"/>
                </a:solidFill>
                <a:latin typeface="Red Hat Display"/>
                <a:ea typeface="Red Hat Display"/>
                <a:cs typeface="Red Hat Display"/>
                <a:sym typeface="Red Hat Display"/>
              </a:rPr>
              <a:t>However it’s not just to capture Handshakes, it is also used for fake authentications, ARP injection and poisoning, packet replay and more. This is a crucial tool which allows for so much data to be captured and </a:t>
            </a:r>
            <a:r>
              <a:rPr lang="en-GB" sz="1900">
                <a:solidFill>
                  <a:schemeClr val="lt1"/>
                </a:solidFill>
                <a:latin typeface="Red Hat Display"/>
                <a:ea typeface="Red Hat Display"/>
                <a:cs typeface="Red Hat Display"/>
                <a:sym typeface="Red Hat Display"/>
              </a:rPr>
              <a:t>discovered.</a:t>
            </a:r>
            <a:endParaRPr sz="19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9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900">
                <a:solidFill>
                  <a:schemeClr val="lt1"/>
                </a:solidFill>
                <a:latin typeface="Red Hat Display"/>
                <a:ea typeface="Red Hat Display"/>
                <a:cs typeface="Red Hat Display"/>
                <a:sym typeface="Red Hat Display"/>
              </a:rPr>
              <a:t>Note: when the syntax asks for a BSSID and an SSID, they are your AP’s </a:t>
            </a:r>
            <a:endParaRPr sz="19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900">
                <a:solidFill>
                  <a:schemeClr val="lt1"/>
                </a:solidFill>
                <a:latin typeface="Red Hat Display"/>
                <a:ea typeface="Red Hat Display"/>
                <a:cs typeface="Red Hat Display"/>
                <a:sym typeface="Red Hat Display"/>
              </a:rPr>
              <a:t>physical address (most likely MAC) and connection’s name respectively.</a:t>
            </a:r>
            <a:endParaRPr sz="19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9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900">
              <a:solidFill>
                <a:schemeClr val="lt1"/>
              </a:solidFill>
              <a:latin typeface="Red Hat Display"/>
              <a:ea typeface="Red Hat Display"/>
              <a:cs typeface="Red Hat Display"/>
              <a:sym typeface="Red Hat Display"/>
            </a:endParaRPr>
          </a:p>
        </p:txBody>
      </p:sp>
      <p:sp>
        <p:nvSpPr>
          <p:cNvPr id="475" name="Google Shape;475;p69"/>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Aireplay-ng</a:t>
            </a:r>
            <a:endParaRPr b="1" sz="2600">
              <a:solidFill>
                <a:srgbClr val="FFFFFF"/>
              </a:solidFill>
              <a:latin typeface="Space Grotesk"/>
              <a:ea typeface="Space Grotesk"/>
              <a:cs typeface="Space Grotesk"/>
              <a:sym typeface="Space Grotesk"/>
            </a:endParaRPr>
          </a:p>
        </p:txBody>
      </p:sp>
      <p:sp>
        <p:nvSpPr>
          <p:cNvPr id="476" name="Google Shape;476;p69"/>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77" name="Google Shape;477;p69"/>
          <p:cNvPicPr preferRelativeResize="0"/>
          <p:nvPr/>
        </p:nvPicPr>
        <p:blipFill>
          <a:blip r:embed="rId4">
            <a:alphaModFix/>
          </a:blip>
          <a:stretch>
            <a:fillRect/>
          </a:stretch>
        </p:blipFill>
        <p:spPr>
          <a:xfrm>
            <a:off x="7750875" y="3758725"/>
            <a:ext cx="1321525" cy="1321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0"/>
          <p:cNvSpPr txBox="1"/>
          <p:nvPr/>
        </p:nvSpPr>
        <p:spPr>
          <a:xfrm>
            <a:off x="228600" y="870425"/>
            <a:ext cx="8391000" cy="368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Clr>
                <a:schemeClr val="dk1"/>
              </a:buClr>
              <a:buSzPts val="1100"/>
              <a:buFont typeface="Arial"/>
              <a:buNone/>
            </a:pPr>
            <a:r>
              <a:rPr b="1" lang="en-GB" sz="1600">
                <a:solidFill>
                  <a:schemeClr val="accent5"/>
                </a:solidFill>
                <a:latin typeface="Red Hat Display"/>
                <a:ea typeface="Red Hat Display"/>
                <a:cs typeface="Red Hat Display"/>
                <a:sym typeface="Red Hat Display"/>
              </a:rPr>
              <a:t>1. Put Your Wireless Adapter in Monitor Mode</a:t>
            </a:r>
            <a:endParaRPr b="1" sz="1600">
              <a:solidFill>
                <a:schemeClr val="accent5"/>
              </a:solidFill>
              <a:latin typeface="Red Hat Display"/>
              <a:ea typeface="Red Hat Display"/>
              <a:cs typeface="Red Hat Display"/>
              <a:sym typeface="Red Hat Display"/>
            </a:endParaRPr>
          </a:p>
          <a:p>
            <a:pPr indent="-317500" lvl="0" marL="457200" rtl="0" algn="l">
              <a:lnSpc>
                <a:spcPct val="100000"/>
              </a:lnSpc>
              <a:spcBef>
                <a:spcPts val="400"/>
              </a:spcBef>
              <a:spcAft>
                <a:spcPts val="0"/>
              </a:spcAft>
              <a:buClr>
                <a:schemeClr val="lt1"/>
              </a:buClr>
              <a:buSzPts val="1400"/>
              <a:buFont typeface="Red Hat Display"/>
              <a:buChar char="●"/>
            </a:pPr>
            <a:r>
              <a:rPr lang="en-GB">
                <a:solidFill>
                  <a:schemeClr val="lt1"/>
                </a:solidFill>
                <a:latin typeface="Red Hat Display"/>
                <a:ea typeface="Red Hat Display"/>
                <a:cs typeface="Red Hat Display"/>
                <a:sym typeface="Red Hat Display"/>
              </a:rPr>
              <a:t>This allows the adapter to capture raw Wi-Fi frames.</a:t>
            </a:r>
            <a:endParaRPr>
              <a:solidFill>
                <a:schemeClr val="lt1"/>
              </a:solidFill>
              <a:latin typeface="Red Hat Display"/>
              <a:ea typeface="Red Hat Display"/>
              <a:cs typeface="Red Hat Display"/>
              <a:sym typeface="Red Hat Display"/>
            </a:endParaRPr>
          </a:p>
          <a:p>
            <a:pPr indent="-317500" lvl="0" marL="457200" rtl="0" algn="l">
              <a:lnSpc>
                <a:spcPct val="100000"/>
              </a:lnSpc>
              <a:spcBef>
                <a:spcPts val="0"/>
              </a:spcBef>
              <a:spcAft>
                <a:spcPts val="0"/>
              </a:spcAft>
              <a:buClr>
                <a:srgbClr val="00FF00"/>
              </a:buClr>
              <a:buSzPts val="1400"/>
              <a:buFont typeface="Consolas"/>
              <a:buChar char="●"/>
            </a:pPr>
            <a:r>
              <a:rPr b="1" lang="en-GB">
                <a:solidFill>
                  <a:srgbClr val="00FF00"/>
                </a:solidFill>
                <a:latin typeface="Consolas"/>
                <a:ea typeface="Consolas"/>
                <a:cs typeface="Consolas"/>
                <a:sym typeface="Consolas"/>
              </a:rPr>
              <a:t>airmon-ng start wlan0</a:t>
            </a:r>
            <a:endParaRPr b="1">
              <a:solidFill>
                <a:srgbClr val="00FF00"/>
              </a:solidFill>
              <a:latin typeface="Consolas"/>
              <a:ea typeface="Consolas"/>
              <a:cs typeface="Consolas"/>
              <a:sym typeface="Consolas"/>
            </a:endParaRPr>
          </a:p>
          <a:p>
            <a:pPr indent="-317500" lvl="0" marL="457200" rtl="0" algn="l">
              <a:lnSpc>
                <a:spcPct val="100000"/>
              </a:lnSpc>
              <a:spcBef>
                <a:spcPts val="0"/>
              </a:spcBef>
              <a:spcAft>
                <a:spcPts val="0"/>
              </a:spcAft>
              <a:buClr>
                <a:schemeClr val="lt1"/>
              </a:buClr>
              <a:buSzPts val="1400"/>
              <a:buFont typeface="Consolas"/>
              <a:buChar char="●"/>
            </a:pPr>
            <a:r>
              <a:rPr lang="en-GB">
                <a:solidFill>
                  <a:schemeClr val="lt1"/>
                </a:solidFill>
                <a:latin typeface="Red Hat Display"/>
                <a:ea typeface="Red Hat Display"/>
                <a:cs typeface="Red Hat Display"/>
                <a:sym typeface="Red Hat Display"/>
              </a:rPr>
              <a:t>This usually creates an interface like </a:t>
            </a:r>
            <a:r>
              <a:rPr b="1" lang="en-GB">
                <a:solidFill>
                  <a:schemeClr val="lt1"/>
                </a:solidFill>
                <a:latin typeface="Red Hat Display"/>
                <a:ea typeface="Red Hat Display"/>
                <a:cs typeface="Red Hat Display"/>
                <a:sym typeface="Red Hat Display"/>
              </a:rPr>
              <a:t>wlan0mon</a:t>
            </a:r>
            <a:r>
              <a:rPr lang="en-GB">
                <a:solidFill>
                  <a:schemeClr val="lt1"/>
                </a:solidFill>
                <a:latin typeface="Red Hat Display"/>
                <a:ea typeface="Red Hat Display"/>
                <a:cs typeface="Red Hat Display"/>
                <a:sym typeface="Red Hat Display"/>
              </a:rPr>
              <a:t>.</a:t>
            </a:r>
            <a:endParaRPr>
              <a:solidFill>
                <a:schemeClr val="lt1"/>
              </a:solidFill>
              <a:latin typeface="Red Hat Display"/>
              <a:ea typeface="Red Hat Display"/>
              <a:cs typeface="Red Hat Display"/>
              <a:sym typeface="Red Hat Display"/>
            </a:endParaRPr>
          </a:p>
          <a:p>
            <a:pPr indent="0" lvl="0" marL="0" rtl="0" algn="l">
              <a:lnSpc>
                <a:spcPct val="100000"/>
              </a:lnSpc>
              <a:spcBef>
                <a:spcPts val="1400"/>
              </a:spcBef>
              <a:spcAft>
                <a:spcPts val="0"/>
              </a:spcAft>
              <a:buNone/>
            </a:pPr>
            <a:r>
              <a:t/>
            </a:r>
            <a:endParaRPr b="1" sz="1600">
              <a:solidFill>
                <a:schemeClr val="accent6"/>
              </a:solidFill>
              <a:latin typeface="Red Hat Display"/>
              <a:ea typeface="Red Hat Display"/>
              <a:cs typeface="Red Hat Display"/>
              <a:sym typeface="Red Hat Display"/>
            </a:endParaRPr>
          </a:p>
          <a:p>
            <a:pPr indent="0" lvl="0" marL="0" rtl="0" algn="l">
              <a:lnSpc>
                <a:spcPct val="100000"/>
              </a:lnSpc>
              <a:spcBef>
                <a:spcPts val="1400"/>
              </a:spcBef>
              <a:spcAft>
                <a:spcPts val="0"/>
              </a:spcAft>
              <a:buClr>
                <a:schemeClr val="dk1"/>
              </a:buClr>
              <a:buSzPts val="1100"/>
              <a:buFont typeface="Arial"/>
              <a:buNone/>
            </a:pPr>
            <a:r>
              <a:rPr b="1" lang="en-GB" sz="1600">
                <a:solidFill>
                  <a:schemeClr val="accent6"/>
                </a:solidFill>
                <a:latin typeface="Red Hat Display"/>
                <a:ea typeface="Red Hat Display"/>
                <a:cs typeface="Red Hat Display"/>
                <a:sym typeface="Red Hat Display"/>
              </a:rPr>
              <a:t>2. Capture a WPA/WPA2 Handshake</a:t>
            </a:r>
            <a:endParaRPr b="1" sz="1600">
              <a:solidFill>
                <a:schemeClr val="accent6"/>
              </a:solidFill>
              <a:latin typeface="Red Hat Display"/>
              <a:ea typeface="Red Hat Display"/>
              <a:cs typeface="Red Hat Display"/>
              <a:sym typeface="Red Hat Display"/>
            </a:endParaRPr>
          </a:p>
          <a:p>
            <a:pPr indent="-317500" lvl="0" marL="457200" rtl="0" algn="l">
              <a:lnSpc>
                <a:spcPct val="100000"/>
              </a:lnSpc>
              <a:spcBef>
                <a:spcPts val="1200"/>
              </a:spcBef>
              <a:spcAft>
                <a:spcPts val="0"/>
              </a:spcAft>
              <a:buClr>
                <a:schemeClr val="lt1"/>
              </a:buClr>
              <a:buSzPts val="1400"/>
              <a:buFont typeface="Red Hat Display"/>
              <a:buChar char="●"/>
            </a:pPr>
            <a:r>
              <a:rPr lang="en-GB">
                <a:solidFill>
                  <a:schemeClr val="lt1"/>
                </a:solidFill>
                <a:latin typeface="Red Hat Display"/>
                <a:ea typeface="Red Hat Display"/>
                <a:cs typeface="Red Hat Display"/>
                <a:sym typeface="Red Hat Display"/>
              </a:rPr>
              <a:t>You listen for packets from the target network until a client connects/reconnects.</a:t>
            </a:r>
            <a:endParaRPr>
              <a:solidFill>
                <a:schemeClr val="lt1"/>
              </a:solidFill>
              <a:latin typeface="Red Hat Display"/>
              <a:ea typeface="Red Hat Display"/>
              <a:cs typeface="Red Hat Display"/>
              <a:sym typeface="Red Hat Display"/>
            </a:endParaRPr>
          </a:p>
          <a:p>
            <a:pPr indent="-317500" lvl="0" marL="457200" rtl="0" algn="l">
              <a:lnSpc>
                <a:spcPct val="100000"/>
              </a:lnSpc>
              <a:spcBef>
                <a:spcPts val="0"/>
              </a:spcBef>
              <a:spcAft>
                <a:spcPts val="0"/>
              </a:spcAft>
              <a:buClr>
                <a:schemeClr val="lt1"/>
              </a:buClr>
              <a:buSzPts val="1400"/>
              <a:buFont typeface="Red Hat Display"/>
              <a:buChar char="●"/>
            </a:pPr>
            <a:r>
              <a:rPr b="1" lang="en-GB">
                <a:solidFill>
                  <a:srgbClr val="00FF00"/>
                </a:solidFill>
                <a:latin typeface="Consolas"/>
                <a:ea typeface="Consolas"/>
                <a:cs typeface="Consolas"/>
                <a:sym typeface="Consolas"/>
              </a:rPr>
              <a:t>airodump-ng wlan0mon</a:t>
            </a:r>
            <a:endParaRPr b="1">
              <a:solidFill>
                <a:srgbClr val="00FF00"/>
              </a:solidFill>
              <a:latin typeface="Consolas"/>
              <a:ea typeface="Consolas"/>
              <a:cs typeface="Consolas"/>
              <a:sym typeface="Consolas"/>
            </a:endParaRPr>
          </a:p>
          <a:p>
            <a:pPr indent="-317500" lvl="0" marL="457200" rtl="0" algn="l">
              <a:lnSpc>
                <a:spcPct val="100000"/>
              </a:lnSpc>
              <a:spcBef>
                <a:spcPts val="0"/>
              </a:spcBef>
              <a:spcAft>
                <a:spcPts val="0"/>
              </a:spcAft>
              <a:buClr>
                <a:schemeClr val="lt1"/>
              </a:buClr>
              <a:buSzPts val="1400"/>
              <a:buFont typeface="Red Hat Display"/>
              <a:buChar char="●"/>
            </a:pPr>
            <a:r>
              <a:rPr lang="en-GB">
                <a:solidFill>
                  <a:schemeClr val="lt1"/>
                </a:solidFill>
                <a:latin typeface="Red Hat Display"/>
                <a:ea typeface="Red Hat Display"/>
                <a:cs typeface="Red Hat Display"/>
                <a:sym typeface="Red Hat Display"/>
              </a:rPr>
              <a:t>After identifying the target’s BSSID and channel:</a:t>
            </a:r>
            <a:endParaRPr>
              <a:solidFill>
                <a:schemeClr val="lt1"/>
              </a:solidFill>
              <a:latin typeface="Red Hat Display"/>
              <a:ea typeface="Red Hat Display"/>
              <a:cs typeface="Red Hat Display"/>
              <a:sym typeface="Red Hat Display"/>
            </a:endParaRPr>
          </a:p>
          <a:p>
            <a:pPr indent="-317500" lvl="0" marL="457200" rtl="0" algn="l">
              <a:lnSpc>
                <a:spcPct val="100000"/>
              </a:lnSpc>
              <a:spcBef>
                <a:spcPts val="0"/>
              </a:spcBef>
              <a:spcAft>
                <a:spcPts val="0"/>
              </a:spcAft>
              <a:buClr>
                <a:schemeClr val="lt1"/>
              </a:buClr>
              <a:buSzPts val="1400"/>
              <a:buFont typeface="Red Hat Display"/>
              <a:buChar char="●"/>
            </a:pPr>
            <a:r>
              <a:rPr b="1" lang="en-GB">
                <a:solidFill>
                  <a:srgbClr val="00FF00"/>
                </a:solidFill>
                <a:latin typeface="Consolas"/>
                <a:ea typeface="Consolas"/>
                <a:cs typeface="Consolas"/>
                <a:sym typeface="Consolas"/>
              </a:rPr>
              <a:t>airodump-ng -c </a:t>
            </a:r>
            <a:r>
              <a:rPr b="1" lang="en-GB">
                <a:solidFill>
                  <a:srgbClr val="FF0000"/>
                </a:solidFill>
                <a:latin typeface="Consolas"/>
                <a:ea typeface="Consolas"/>
                <a:cs typeface="Consolas"/>
                <a:sym typeface="Consolas"/>
              </a:rPr>
              <a:t>&lt;channel&gt;</a:t>
            </a:r>
            <a:r>
              <a:rPr b="1" lang="en-GB">
                <a:solidFill>
                  <a:srgbClr val="00FF00"/>
                </a:solidFill>
                <a:latin typeface="Consolas"/>
                <a:ea typeface="Consolas"/>
                <a:cs typeface="Consolas"/>
                <a:sym typeface="Consolas"/>
              </a:rPr>
              <a:t> --bssid </a:t>
            </a:r>
            <a:r>
              <a:rPr b="1" lang="en-GB">
                <a:solidFill>
                  <a:srgbClr val="00FFFF"/>
                </a:solidFill>
                <a:latin typeface="Consolas"/>
                <a:ea typeface="Consolas"/>
                <a:cs typeface="Consolas"/>
                <a:sym typeface="Consolas"/>
              </a:rPr>
              <a:t>&lt;AP_MAC&gt;</a:t>
            </a:r>
            <a:r>
              <a:rPr b="1" lang="en-GB">
                <a:solidFill>
                  <a:srgbClr val="00FF00"/>
                </a:solidFill>
                <a:latin typeface="Consolas"/>
                <a:ea typeface="Consolas"/>
                <a:cs typeface="Consolas"/>
                <a:sym typeface="Consolas"/>
              </a:rPr>
              <a:t> -w capture wlan0mon</a:t>
            </a:r>
            <a:endParaRPr b="1">
              <a:solidFill>
                <a:srgbClr val="00FF00"/>
              </a:solidFill>
              <a:latin typeface="Consolas"/>
              <a:ea typeface="Consolas"/>
              <a:cs typeface="Consolas"/>
              <a:sym typeface="Consolas"/>
            </a:endParaRPr>
          </a:p>
          <a:p>
            <a:pPr indent="-317500" lvl="0" marL="457200" rtl="0" algn="l">
              <a:lnSpc>
                <a:spcPct val="100000"/>
              </a:lnSpc>
              <a:spcBef>
                <a:spcPts val="0"/>
              </a:spcBef>
              <a:spcAft>
                <a:spcPts val="0"/>
              </a:spcAft>
              <a:buClr>
                <a:schemeClr val="lt1"/>
              </a:buClr>
              <a:buSzPts val="1400"/>
              <a:buFont typeface="Red Hat Display"/>
              <a:buChar char="●"/>
            </a:pPr>
            <a:r>
              <a:rPr lang="en-GB">
                <a:solidFill>
                  <a:schemeClr val="lt1"/>
                </a:solidFill>
                <a:latin typeface="Red Hat Display"/>
                <a:ea typeface="Red Hat Display"/>
                <a:cs typeface="Red Hat Display"/>
                <a:sym typeface="Red Hat Display"/>
              </a:rPr>
              <a:t>This begins writing packets into a </a:t>
            </a:r>
            <a:r>
              <a:rPr b="1" lang="en-GB">
                <a:solidFill>
                  <a:schemeClr val="lt1"/>
                </a:solidFill>
                <a:latin typeface="Red Hat Display"/>
                <a:ea typeface="Red Hat Display"/>
                <a:cs typeface="Red Hat Display"/>
                <a:sym typeface="Red Hat Display"/>
              </a:rPr>
              <a:t>.cap</a:t>
            </a:r>
            <a:r>
              <a:rPr lang="en-GB">
                <a:solidFill>
                  <a:schemeClr val="lt1"/>
                </a:solidFill>
                <a:latin typeface="Red Hat Display"/>
                <a:ea typeface="Red Hat Display"/>
                <a:cs typeface="Red Hat Display"/>
                <a:sym typeface="Red Hat Display"/>
              </a:rPr>
              <a:t> file</a:t>
            </a:r>
            <a:endParaRPr sz="2300">
              <a:solidFill>
                <a:schemeClr val="lt1"/>
              </a:solidFill>
              <a:latin typeface="Red Hat Display"/>
              <a:ea typeface="Red Hat Display"/>
              <a:cs typeface="Red Hat Display"/>
              <a:sym typeface="Red Hat Display"/>
            </a:endParaRPr>
          </a:p>
        </p:txBody>
      </p:sp>
      <p:sp>
        <p:nvSpPr>
          <p:cNvPr id="483" name="Google Shape;483;p70"/>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Aircrack-ng attacks</a:t>
            </a:r>
            <a:endParaRPr b="1" sz="2600">
              <a:solidFill>
                <a:srgbClr val="FFFFFF"/>
              </a:solidFill>
              <a:latin typeface="Space Grotesk"/>
              <a:ea typeface="Space Grotesk"/>
              <a:cs typeface="Space Grotesk"/>
              <a:sym typeface="Space Grotesk"/>
            </a:endParaRPr>
          </a:p>
        </p:txBody>
      </p:sp>
      <p:sp>
        <p:nvSpPr>
          <p:cNvPr id="484" name="Google Shape;484;p70"/>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1"/>
          <p:cNvSpPr txBox="1"/>
          <p:nvPr/>
        </p:nvSpPr>
        <p:spPr>
          <a:xfrm>
            <a:off x="228600" y="801300"/>
            <a:ext cx="8405100" cy="15522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0"/>
              </a:spcAft>
              <a:buNone/>
            </a:pPr>
            <a:r>
              <a:rPr b="1" lang="en-GB" sz="1900">
                <a:solidFill>
                  <a:schemeClr val="accent2"/>
                </a:solidFill>
                <a:latin typeface="Red Hat Display"/>
                <a:ea typeface="Red Hat Display"/>
                <a:cs typeface="Red Hat Display"/>
                <a:sym typeface="Red Hat Display"/>
              </a:rPr>
              <a:t>3. (Optional) Force a Handshake With Deauthentication</a:t>
            </a:r>
            <a:endParaRPr b="1" sz="1900">
              <a:solidFill>
                <a:schemeClr val="accent2"/>
              </a:solidFill>
              <a:latin typeface="Red Hat Display"/>
              <a:ea typeface="Red Hat Display"/>
              <a:cs typeface="Red Hat Display"/>
              <a:sym typeface="Red Hat Display"/>
            </a:endParaRPr>
          </a:p>
          <a:p>
            <a:pPr indent="-336550" lvl="0" marL="457200" rtl="0" algn="l">
              <a:spcBef>
                <a:spcPts val="1200"/>
              </a:spcBef>
              <a:spcAft>
                <a:spcPts val="0"/>
              </a:spcAft>
              <a:buClr>
                <a:schemeClr val="lt1"/>
              </a:buClr>
              <a:buSzPts val="1700"/>
              <a:buFont typeface="Red Hat Display"/>
              <a:buChar char="●"/>
            </a:pPr>
            <a:r>
              <a:rPr lang="en-GB" sz="1700">
                <a:solidFill>
                  <a:schemeClr val="lt1"/>
                </a:solidFill>
                <a:latin typeface="Red Hat Display"/>
                <a:ea typeface="Red Hat Display"/>
                <a:cs typeface="Red Hat Display"/>
                <a:sym typeface="Red Hat Display"/>
              </a:rPr>
              <a:t>If no clients are joining, you can force a reconnect:</a:t>
            </a:r>
            <a:endParaRPr sz="1700">
              <a:solidFill>
                <a:schemeClr val="lt1"/>
              </a:solidFill>
              <a:latin typeface="Red Hat Display"/>
              <a:ea typeface="Red Hat Display"/>
              <a:cs typeface="Red Hat Display"/>
              <a:sym typeface="Red Hat Display"/>
            </a:endParaRPr>
          </a:p>
          <a:p>
            <a:pPr indent="-336550" lvl="0" marL="457200" rtl="0" algn="l">
              <a:spcBef>
                <a:spcPts val="0"/>
              </a:spcBef>
              <a:spcAft>
                <a:spcPts val="0"/>
              </a:spcAft>
              <a:buClr>
                <a:schemeClr val="lt1"/>
              </a:buClr>
              <a:buSzPts val="1700"/>
              <a:buFont typeface="Red Hat Display"/>
              <a:buChar char="●"/>
            </a:pPr>
            <a:r>
              <a:rPr b="1" lang="en-GB" sz="1700">
                <a:solidFill>
                  <a:srgbClr val="00FF00"/>
                </a:solidFill>
                <a:latin typeface="Consolas"/>
                <a:ea typeface="Consolas"/>
                <a:cs typeface="Consolas"/>
                <a:sym typeface="Consolas"/>
              </a:rPr>
              <a:t>aireplay-ng --deauth 10 -a &lt;AP_MAC&gt; wlan0mon</a:t>
            </a:r>
            <a:endParaRPr b="1" sz="1700">
              <a:solidFill>
                <a:srgbClr val="00FF00"/>
              </a:solidFill>
              <a:latin typeface="Consolas"/>
              <a:ea typeface="Consolas"/>
              <a:cs typeface="Consolas"/>
              <a:sym typeface="Consolas"/>
            </a:endParaRPr>
          </a:p>
          <a:p>
            <a:pPr indent="-336550" lvl="0" marL="457200" rtl="0" algn="l">
              <a:spcBef>
                <a:spcPts val="0"/>
              </a:spcBef>
              <a:spcAft>
                <a:spcPts val="0"/>
              </a:spcAft>
              <a:buClr>
                <a:schemeClr val="lt1"/>
              </a:buClr>
              <a:buSzPts val="1700"/>
              <a:buFont typeface="Red Hat Display"/>
              <a:buChar char="●"/>
            </a:pPr>
            <a:r>
              <a:rPr lang="en-GB" sz="1700">
                <a:solidFill>
                  <a:schemeClr val="lt1"/>
                </a:solidFill>
                <a:latin typeface="Red Hat Display"/>
                <a:ea typeface="Red Hat Display"/>
                <a:cs typeface="Red Hat Display"/>
                <a:sym typeface="Red Hat Display"/>
              </a:rPr>
              <a:t>This usually triggers a new handshake.</a:t>
            </a:r>
            <a:endParaRPr sz="1700">
              <a:solidFill>
                <a:schemeClr val="lt1"/>
              </a:solidFill>
              <a:latin typeface="Red Hat Display"/>
              <a:ea typeface="Red Hat Display"/>
              <a:cs typeface="Red Hat Display"/>
              <a:sym typeface="Red Hat Display"/>
            </a:endParaRPr>
          </a:p>
          <a:p>
            <a:pPr indent="0" lvl="0" marL="0" rtl="0" algn="l">
              <a:spcBef>
                <a:spcPts val="1200"/>
              </a:spcBef>
              <a:spcAft>
                <a:spcPts val="0"/>
              </a:spcAft>
              <a:buNone/>
            </a:pPr>
            <a:r>
              <a:t/>
            </a:r>
            <a:endParaRPr sz="1700">
              <a:solidFill>
                <a:schemeClr val="lt1"/>
              </a:solidFill>
              <a:latin typeface="Red Hat Display"/>
              <a:ea typeface="Red Hat Display"/>
              <a:cs typeface="Red Hat Display"/>
              <a:sym typeface="Red Hat Display"/>
            </a:endParaRPr>
          </a:p>
          <a:p>
            <a:pPr indent="0" lvl="0" marL="0" rtl="0" algn="l">
              <a:spcBef>
                <a:spcPts val="1400"/>
              </a:spcBef>
              <a:spcAft>
                <a:spcPts val="0"/>
              </a:spcAft>
              <a:buNone/>
            </a:pPr>
            <a:r>
              <a:rPr b="1" lang="en-GB" sz="1900">
                <a:solidFill>
                  <a:srgbClr val="FFFF00"/>
                </a:solidFill>
                <a:latin typeface="Red Hat Display"/>
                <a:ea typeface="Red Hat Display"/>
                <a:cs typeface="Red Hat Display"/>
                <a:sym typeface="Red Hat Display"/>
              </a:rPr>
              <a:t>4. Crack the Handshake</a:t>
            </a:r>
            <a:endParaRPr b="1" sz="1900">
              <a:solidFill>
                <a:srgbClr val="FFFF00"/>
              </a:solidFill>
              <a:latin typeface="Red Hat Display"/>
              <a:ea typeface="Red Hat Display"/>
              <a:cs typeface="Red Hat Display"/>
              <a:sym typeface="Red Hat Display"/>
            </a:endParaRPr>
          </a:p>
          <a:p>
            <a:pPr indent="-336550" lvl="0" marL="457200" rtl="0" algn="l">
              <a:spcBef>
                <a:spcPts val="1200"/>
              </a:spcBef>
              <a:spcAft>
                <a:spcPts val="0"/>
              </a:spcAft>
              <a:buClr>
                <a:schemeClr val="lt1"/>
              </a:buClr>
              <a:buSzPts val="1700"/>
              <a:buFont typeface="Red Hat Display"/>
              <a:buChar char="●"/>
            </a:pPr>
            <a:r>
              <a:rPr lang="en-GB" sz="1700">
                <a:solidFill>
                  <a:schemeClr val="lt1"/>
                </a:solidFill>
                <a:latin typeface="Red Hat Display"/>
                <a:ea typeface="Red Hat Display"/>
                <a:cs typeface="Red Hat Display"/>
                <a:sym typeface="Red Hat Display"/>
              </a:rPr>
              <a:t>Once you have a valid handshake, use Aircrack-ng with a wordlist:</a:t>
            </a:r>
            <a:endParaRPr sz="1700">
              <a:solidFill>
                <a:schemeClr val="lt1"/>
              </a:solidFill>
              <a:latin typeface="Red Hat Display"/>
              <a:ea typeface="Red Hat Display"/>
              <a:cs typeface="Red Hat Display"/>
              <a:sym typeface="Red Hat Display"/>
            </a:endParaRPr>
          </a:p>
          <a:p>
            <a:pPr indent="-336550" lvl="0" marL="457200" rtl="0" algn="l">
              <a:spcBef>
                <a:spcPts val="0"/>
              </a:spcBef>
              <a:spcAft>
                <a:spcPts val="0"/>
              </a:spcAft>
              <a:buClr>
                <a:schemeClr val="lt1"/>
              </a:buClr>
              <a:buSzPts val="1700"/>
              <a:buFont typeface="Red Hat Display"/>
              <a:buChar char="●"/>
            </a:pPr>
            <a:r>
              <a:rPr b="1" lang="en-GB" sz="1700">
                <a:solidFill>
                  <a:srgbClr val="00FF00"/>
                </a:solidFill>
                <a:latin typeface="Consolas"/>
                <a:ea typeface="Consolas"/>
                <a:cs typeface="Consolas"/>
                <a:sym typeface="Consolas"/>
              </a:rPr>
              <a:t>aircrack-ng capture-01.cap -w /usr/share/wordlists/rockyou.txt</a:t>
            </a:r>
            <a:endParaRPr b="1" sz="1700">
              <a:solidFill>
                <a:srgbClr val="00FF00"/>
              </a:solidFill>
              <a:latin typeface="Consolas"/>
              <a:ea typeface="Consolas"/>
              <a:cs typeface="Consolas"/>
              <a:sym typeface="Consolas"/>
            </a:endParaRPr>
          </a:p>
          <a:p>
            <a:pPr indent="-336550" lvl="0" marL="457200" rtl="0" algn="l">
              <a:spcBef>
                <a:spcPts val="0"/>
              </a:spcBef>
              <a:spcAft>
                <a:spcPts val="0"/>
              </a:spcAft>
              <a:buClr>
                <a:schemeClr val="lt1"/>
              </a:buClr>
              <a:buSzPts val="1700"/>
              <a:buFont typeface="Red Hat Display"/>
              <a:buChar char="●"/>
            </a:pPr>
            <a:r>
              <a:rPr lang="en-GB" sz="1700">
                <a:solidFill>
                  <a:schemeClr val="lt1"/>
                </a:solidFill>
                <a:latin typeface="Red Hat Display"/>
                <a:ea typeface="Red Hat Display"/>
                <a:cs typeface="Red Hat Display"/>
                <a:sym typeface="Red Hat Display"/>
              </a:rPr>
              <a:t>Aircrack-ng will test passwords until it finds the key.</a:t>
            </a:r>
            <a:endParaRPr sz="1700">
              <a:solidFill>
                <a:schemeClr val="lt1"/>
              </a:solidFill>
              <a:latin typeface="Red Hat Display"/>
              <a:ea typeface="Red Hat Display"/>
              <a:cs typeface="Red Hat Display"/>
              <a:sym typeface="Red Hat Display"/>
            </a:endParaRPr>
          </a:p>
          <a:p>
            <a:pPr indent="0" lvl="0" marL="0" rtl="0" algn="l">
              <a:spcBef>
                <a:spcPts val="1200"/>
              </a:spcBef>
              <a:spcAft>
                <a:spcPts val="0"/>
              </a:spcAft>
              <a:buNone/>
            </a:pPr>
            <a:r>
              <a:t/>
            </a:r>
            <a:endParaRPr sz="2600">
              <a:solidFill>
                <a:schemeClr val="lt1"/>
              </a:solidFill>
              <a:latin typeface="Calibri"/>
              <a:ea typeface="Calibri"/>
              <a:cs typeface="Calibri"/>
              <a:sym typeface="Calibri"/>
            </a:endParaRPr>
          </a:p>
          <a:p>
            <a:pPr indent="0" lvl="0" marL="0" rtl="0" algn="l">
              <a:lnSpc>
                <a:spcPct val="100000"/>
              </a:lnSpc>
              <a:spcBef>
                <a:spcPts val="1200"/>
              </a:spcBef>
              <a:spcAft>
                <a:spcPts val="1200"/>
              </a:spcAft>
              <a:buNone/>
            </a:pPr>
            <a:r>
              <a:t/>
            </a:r>
            <a:endParaRPr b="1" sz="1900">
              <a:solidFill>
                <a:schemeClr val="lt1"/>
              </a:solidFill>
            </a:endParaRPr>
          </a:p>
        </p:txBody>
      </p:sp>
      <p:sp>
        <p:nvSpPr>
          <p:cNvPr id="490" name="Google Shape;490;p71"/>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Aircrack-ng attacks</a:t>
            </a:r>
            <a:endParaRPr b="1" sz="2600">
              <a:solidFill>
                <a:srgbClr val="FFFFFF"/>
              </a:solidFill>
              <a:latin typeface="Space Grotesk"/>
              <a:ea typeface="Space Grotesk"/>
              <a:cs typeface="Space Grotesk"/>
              <a:sym typeface="Space Grotesk"/>
            </a:endParaRPr>
          </a:p>
        </p:txBody>
      </p:sp>
      <p:sp>
        <p:nvSpPr>
          <p:cNvPr id="491" name="Google Shape;491;p71"/>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2"/>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Kismet is a wireless sniffer but not just for WiFI, it’s also used for bluetooth, zigbee, RF and other wireless signals too.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It’s </a:t>
            </a:r>
            <a:r>
              <a:rPr lang="en-GB" sz="2000">
                <a:solidFill>
                  <a:schemeClr val="lt1"/>
                </a:solidFill>
                <a:latin typeface="Red Hat Display"/>
                <a:ea typeface="Red Hat Display"/>
                <a:cs typeface="Red Hat Display"/>
                <a:sym typeface="Red Hat Display"/>
              </a:rPr>
              <a:t>designed</a:t>
            </a:r>
            <a:r>
              <a:rPr lang="en-GB" sz="2000">
                <a:solidFill>
                  <a:schemeClr val="lt1"/>
                </a:solidFill>
                <a:latin typeface="Red Hat Display"/>
                <a:ea typeface="Red Hat Display"/>
                <a:cs typeface="Red Hat Display"/>
                <a:sym typeface="Red Hat Display"/>
              </a:rPr>
              <a:t> to identify networks, as well as sniff them and act as a WIDs (Wireless intrusion detection system). </a:t>
            </a:r>
            <a:r>
              <a:rPr lang="en-GB" sz="2000">
                <a:solidFill>
                  <a:schemeClr val="lt1"/>
                </a:solidFill>
                <a:latin typeface="Red Hat Display"/>
                <a:ea typeface="Red Hat Display"/>
                <a:cs typeface="Red Hat Display"/>
                <a:sym typeface="Red Hat Display"/>
              </a:rPr>
              <a:t>h</a:t>
            </a:r>
            <a:r>
              <a:rPr lang="en-GB" sz="2000">
                <a:solidFill>
                  <a:schemeClr val="lt1"/>
                </a:solidFill>
                <a:latin typeface="Red Hat Display"/>
                <a:ea typeface="Red Hat Display"/>
                <a:cs typeface="Red Hat Display"/>
                <a:sym typeface="Red Hat Display"/>
              </a:rPr>
              <a:t>owever, it’s main use to us is to </a:t>
            </a:r>
            <a:r>
              <a:rPr lang="en-GB" sz="2000">
                <a:solidFill>
                  <a:schemeClr val="lt1"/>
                </a:solidFill>
                <a:latin typeface="Red Hat Display"/>
                <a:ea typeface="Red Hat Display"/>
                <a:cs typeface="Red Hat Display"/>
                <a:sym typeface="Red Hat Display"/>
              </a:rPr>
              <a:t>identify hidden wireless networks and tell us what is on said networks.</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This allows us to find an attack vector or at the least devices to look at more closely with other tools.</a:t>
            </a:r>
            <a:endParaRPr sz="2000">
              <a:solidFill>
                <a:schemeClr val="lt1"/>
              </a:solidFill>
              <a:latin typeface="Red Hat Display"/>
              <a:ea typeface="Red Hat Display"/>
              <a:cs typeface="Red Hat Display"/>
              <a:sym typeface="Red Hat Display"/>
            </a:endParaRPr>
          </a:p>
        </p:txBody>
      </p:sp>
      <p:sp>
        <p:nvSpPr>
          <p:cNvPr id="497" name="Google Shape;497;p72"/>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Kismet</a:t>
            </a:r>
            <a:endParaRPr b="1" sz="2600">
              <a:solidFill>
                <a:srgbClr val="FFFFFF"/>
              </a:solidFill>
              <a:latin typeface="Space Grotesk"/>
              <a:ea typeface="Space Grotesk"/>
              <a:cs typeface="Space Grotesk"/>
              <a:sym typeface="Space Grotesk"/>
            </a:endParaRPr>
          </a:p>
        </p:txBody>
      </p:sp>
      <p:sp>
        <p:nvSpPr>
          <p:cNvPr id="498" name="Google Shape;498;p72"/>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499" name="Google Shape;499;p72"/>
          <p:cNvPicPr preferRelativeResize="0"/>
          <p:nvPr/>
        </p:nvPicPr>
        <p:blipFill>
          <a:blip r:embed="rId4">
            <a:alphaModFix/>
          </a:blip>
          <a:stretch>
            <a:fillRect/>
          </a:stretch>
        </p:blipFill>
        <p:spPr>
          <a:xfrm>
            <a:off x="7988041" y="3915050"/>
            <a:ext cx="1243725" cy="1101250"/>
          </a:xfrm>
          <a:prstGeom prst="rect">
            <a:avLst/>
          </a:prstGeom>
          <a:noFill/>
          <a:ln>
            <a:noFill/>
          </a:ln>
        </p:spPr>
      </p:pic>
      <p:pic>
        <p:nvPicPr>
          <p:cNvPr id="500" name="Google Shape;500;p72"/>
          <p:cNvPicPr preferRelativeResize="0"/>
          <p:nvPr/>
        </p:nvPicPr>
        <p:blipFill>
          <a:blip r:embed="rId5">
            <a:alphaModFix/>
          </a:blip>
          <a:stretch>
            <a:fillRect/>
          </a:stretch>
        </p:blipFill>
        <p:spPr>
          <a:xfrm>
            <a:off x="5012594" y="3713300"/>
            <a:ext cx="1142950" cy="1200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3"/>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Red Hat Display"/>
                <a:ea typeface="Red Hat Display"/>
                <a:cs typeface="Red Hat Display"/>
                <a:sym typeface="Red Hat Display"/>
              </a:rPr>
              <a:t>Hydra is a cracking tool meant for use on networks and login </a:t>
            </a:r>
            <a:r>
              <a:rPr lang="en-GB" sz="1700">
                <a:solidFill>
                  <a:schemeClr val="lt1"/>
                </a:solidFill>
                <a:latin typeface="Red Hat Display"/>
                <a:ea typeface="Red Hat Display"/>
                <a:cs typeface="Red Hat Display"/>
                <a:sym typeface="Red Hat Display"/>
              </a:rPr>
              <a:t>credentials. It uses brute force and dictionary attacks to try and break into the given account or destination.</a:t>
            </a:r>
            <a:endParaRPr sz="17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7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700">
                <a:solidFill>
                  <a:schemeClr val="lt1"/>
                </a:solidFill>
                <a:latin typeface="Red Hat Display"/>
                <a:ea typeface="Red Hat Display"/>
                <a:cs typeface="Red Hat Display"/>
                <a:sym typeface="Red Hat Display"/>
              </a:rPr>
              <a:t>Hydra is good because it has high compatibility for different network protocols like HTTP, FTP, SSH, RDP (Remote Desktop Protocol), MySQL and more.</a:t>
            </a:r>
            <a:endParaRPr sz="17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7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700">
                <a:solidFill>
                  <a:schemeClr val="lt1"/>
                </a:solidFill>
                <a:latin typeface="Red Hat Display"/>
                <a:ea typeface="Red Hat Display"/>
                <a:cs typeface="Red Hat Display"/>
                <a:sym typeface="Red Hat Display"/>
              </a:rPr>
              <a:t>This versatility means it is a crucial tool as it opens the door to possibly access more areas and networks, meaning more data can be collected.</a:t>
            </a:r>
            <a:endParaRPr sz="17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7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700">
                <a:solidFill>
                  <a:schemeClr val="lt1"/>
                </a:solidFill>
                <a:latin typeface="Red Hat Display"/>
                <a:ea typeface="Red Hat Display"/>
                <a:cs typeface="Red Hat Display"/>
                <a:sym typeface="Red Hat Display"/>
              </a:rPr>
              <a:t>These are a few example use cases, however more can be found by doing ‘-h’: </a:t>
            </a:r>
            <a:endParaRPr sz="1700">
              <a:solidFill>
                <a:schemeClr val="lt1"/>
              </a:solidFill>
              <a:latin typeface="Red Hat Display"/>
              <a:ea typeface="Red Hat Display"/>
              <a:cs typeface="Red Hat Display"/>
              <a:sym typeface="Red Hat Display"/>
            </a:endParaRPr>
          </a:p>
        </p:txBody>
      </p:sp>
      <p:sp>
        <p:nvSpPr>
          <p:cNvPr id="506" name="Google Shape;506;p73"/>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Hydra</a:t>
            </a:r>
            <a:endParaRPr b="1" sz="2600">
              <a:solidFill>
                <a:srgbClr val="FFFFFF"/>
              </a:solidFill>
              <a:latin typeface="Space Grotesk"/>
              <a:ea typeface="Space Grotesk"/>
              <a:cs typeface="Space Grotesk"/>
              <a:sym typeface="Space Grotesk"/>
            </a:endParaRPr>
          </a:p>
        </p:txBody>
      </p:sp>
      <p:sp>
        <p:nvSpPr>
          <p:cNvPr id="507" name="Google Shape;507;p73"/>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508" name="Google Shape;508;p73"/>
          <p:cNvPicPr preferRelativeResize="0"/>
          <p:nvPr/>
        </p:nvPicPr>
        <p:blipFill>
          <a:blip r:embed="rId4">
            <a:alphaModFix/>
          </a:blip>
          <a:stretch>
            <a:fillRect/>
          </a:stretch>
        </p:blipFill>
        <p:spPr>
          <a:xfrm>
            <a:off x="7229325" y="3248600"/>
            <a:ext cx="1863875" cy="1863875"/>
          </a:xfrm>
          <a:prstGeom prst="rect">
            <a:avLst/>
          </a:prstGeom>
          <a:noFill/>
          <a:ln>
            <a:noFill/>
          </a:ln>
        </p:spPr>
      </p:pic>
      <p:pic>
        <p:nvPicPr>
          <p:cNvPr id="509" name="Google Shape;509;p73"/>
          <p:cNvPicPr preferRelativeResize="0"/>
          <p:nvPr/>
        </p:nvPicPr>
        <p:blipFill>
          <a:blip r:embed="rId5">
            <a:alphaModFix/>
          </a:blip>
          <a:stretch>
            <a:fillRect/>
          </a:stretch>
        </p:blipFill>
        <p:spPr>
          <a:xfrm>
            <a:off x="495713" y="3951613"/>
            <a:ext cx="5800725" cy="962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4"/>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There are a few things you can do to keep you and your precious data safe, whether that’s on your own network or when connecting to a public one. So basically do these:</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Use long and strong passwords, they make life more difficult</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Keep an eye on what happens on your home network (or get a tool that does it for you)</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Make sure your WiFi’s using WPA3 where possible and if not then WPA2, new is better for security and less time to find bugs.</a:t>
            </a:r>
            <a:endParaRPr sz="2000">
              <a:solidFill>
                <a:schemeClr val="lt1"/>
              </a:solidFill>
              <a:latin typeface="Red Hat Display"/>
              <a:ea typeface="Red Hat Display"/>
              <a:cs typeface="Red Hat Display"/>
              <a:sym typeface="Red Hat Display"/>
            </a:endParaRPr>
          </a:p>
          <a:p>
            <a:pPr indent="-355600" lvl="0" marL="457200" rtl="0" algn="l">
              <a:spcBef>
                <a:spcPts val="0"/>
              </a:spcBef>
              <a:spcAft>
                <a:spcPts val="0"/>
              </a:spcAft>
              <a:buClr>
                <a:schemeClr val="lt1"/>
              </a:buClr>
              <a:buSzPts val="2000"/>
              <a:buFont typeface="Red Hat Display"/>
              <a:buChar char="●"/>
            </a:pPr>
            <a:r>
              <a:rPr lang="en-GB" sz="2000">
                <a:solidFill>
                  <a:schemeClr val="lt1"/>
                </a:solidFill>
                <a:latin typeface="Red Hat Display"/>
                <a:ea typeface="Red Hat Display"/>
                <a:cs typeface="Red Hat Display"/>
                <a:sym typeface="Red Hat Display"/>
              </a:rPr>
              <a:t>USE A VPN ON PUBLIC NETWORKS</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These steps help people who look like this</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 from stealing your data or worse:</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p:txBody>
      </p:sp>
      <p:sp>
        <p:nvSpPr>
          <p:cNvPr id="515" name="Google Shape;515;p74"/>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Protecting your network</a:t>
            </a:r>
            <a:endParaRPr b="1" sz="2600">
              <a:solidFill>
                <a:srgbClr val="FFFFFF"/>
              </a:solidFill>
              <a:latin typeface="Space Grotesk"/>
              <a:ea typeface="Space Grotesk"/>
              <a:cs typeface="Space Grotesk"/>
              <a:sym typeface="Space Grotesk"/>
            </a:endParaRPr>
          </a:p>
        </p:txBody>
      </p:sp>
      <p:sp>
        <p:nvSpPr>
          <p:cNvPr id="516" name="Google Shape;516;p74"/>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5"/>
          <p:cNvSpPr/>
          <p:nvPr/>
        </p:nvSpPr>
        <p:spPr>
          <a:xfrm>
            <a:off x="1441101" y="960035"/>
            <a:ext cx="6261798" cy="2584415"/>
          </a:xfrm>
          <a:custGeom>
            <a:rect b="b" l="l" r="r" t="t"/>
            <a:pathLst>
              <a:path extrusionOk="0" h="5168830" w="12523597">
                <a:moveTo>
                  <a:pt x="0" y="0"/>
                </a:moveTo>
                <a:lnTo>
                  <a:pt x="12523596" y="0"/>
                </a:lnTo>
                <a:lnTo>
                  <a:pt x="12523596" y="5168830"/>
                </a:lnTo>
                <a:lnTo>
                  <a:pt x="0" y="5168830"/>
                </a:lnTo>
                <a:lnTo>
                  <a:pt x="0" y="0"/>
                </a:lnTo>
                <a:close/>
              </a:path>
            </a:pathLst>
          </a:custGeom>
          <a:blipFill rotWithShape="1">
            <a:blip r:embed="rId3">
              <a:alphaModFix/>
            </a:blip>
            <a:stretch>
              <a:fillRect b="0" l="0" r="0" t="0"/>
            </a:stretch>
          </a:blipFill>
          <a:ln>
            <a:noFill/>
          </a:ln>
        </p:spPr>
      </p:sp>
      <p:sp>
        <p:nvSpPr>
          <p:cNvPr id="522" name="Google Shape;522;p75"/>
          <p:cNvSpPr txBox="1"/>
          <p:nvPr/>
        </p:nvSpPr>
        <p:spPr>
          <a:xfrm>
            <a:off x="1690650" y="1870638"/>
            <a:ext cx="5762700" cy="7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u="sng">
                <a:solidFill>
                  <a:schemeClr val="accent3"/>
                </a:solidFill>
                <a:latin typeface="Space Grotesk"/>
                <a:ea typeface="Space Grotesk"/>
                <a:cs typeface="Space Grotesk"/>
                <a:sym typeface="Space Grotesk"/>
                <a:hlinkClick r:id="rId4">
                  <a:extLst>
                    <a:ext uri="{A12FA001-AC4F-418D-AE19-62706E023703}">
                      <ahyp:hlinkClr val="tx"/>
                    </a:ext>
                  </a:extLst>
                </a:hlinkClick>
              </a:rPr>
              <a:t>https://tryhackme.com/room/</a:t>
            </a:r>
            <a:endParaRPr>
              <a:solidFill>
                <a:schemeClr val="accent3"/>
              </a:solidFill>
              <a:latin typeface="Space Grotesk"/>
              <a:ea typeface="Space Grotesk"/>
              <a:cs typeface="Space Grotesk"/>
              <a:sym typeface="Space Grotesk"/>
            </a:endParaRPr>
          </a:p>
          <a:p>
            <a:pPr indent="0" lvl="0" marL="0" rtl="0" algn="ctr">
              <a:spcBef>
                <a:spcPts val="0"/>
              </a:spcBef>
              <a:spcAft>
                <a:spcPts val="0"/>
              </a:spcAft>
              <a:buNone/>
            </a:pPr>
            <a:r>
              <a:rPr lang="en-GB" sz="2200" u="sng">
                <a:solidFill>
                  <a:schemeClr val="accent5"/>
                </a:solidFill>
                <a:latin typeface="Space Grotesk"/>
                <a:ea typeface="Space Grotesk"/>
                <a:cs typeface="Space Grotesk"/>
                <a:sym typeface="Space Grotesk"/>
                <a:hlinkClick r:id="rId5">
                  <a:extLst>
                    <a:ext uri="{A12FA001-AC4F-418D-AE19-62706E023703}">
                      <ahyp:hlinkClr val="tx"/>
                    </a:ext>
                  </a:extLst>
                </a:hlinkClick>
              </a:rPr>
              <a:t>wifihacking101</a:t>
            </a:r>
            <a:endParaRPr sz="2200">
              <a:solidFill>
                <a:schemeClr val="accent5"/>
              </a:solidFill>
              <a:latin typeface="Space Grotesk"/>
              <a:ea typeface="Space Grotesk"/>
              <a:cs typeface="Space Grotesk"/>
              <a:sym typeface="Space Grotesk"/>
            </a:endParaRPr>
          </a:p>
        </p:txBody>
      </p:sp>
      <p:pic>
        <p:nvPicPr>
          <p:cNvPr id="523" name="Google Shape;523;p75"/>
          <p:cNvPicPr preferRelativeResize="0"/>
          <p:nvPr/>
        </p:nvPicPr>
        <p:blipFill>
          <a:blip r:embed="rId6">
            <a:alphaModFix/>
          </a:blip>
          <a:stretch>
            <a:fillRect/>
          </a:stretch>
        </p:blipFill>
        <p:spPr>
          <a:xfrm>
            <a:off x="0" y="3614711"/>
            <a:ext cx="9144001" cy="1528778"/>
          </a:xfrm>
          <a:prstGeom prst="rect">
            <a:avLst/>
          </a:prstGeom>
          <a:noFill/>
          <a:ln>
            <a:noFill/>
          </a:ln>
        </p:spPr>
      </p:pic>
      <p:sp>
        <p:nvSpPr>
          <p:cNvPr id="524" name="Google Shape;524;p75"/>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Practical</a:t>
            </a:r>
            <a:endParaRPr b="1" sz="2600">
              <a:solidFill>
                <a:srgbClr val="FFFFFF"/>
              </a:solidFill>
              <a:latin typeface="Space Grotesk"/>
              <a:ea typeface="Space Grotesk"/>
              <a:cs typeface="Space Grotesk"/>
              <a:sym typeface="Space Grotesk"/>
            </a:endParaRPr>
          </a:p>
        </p:txBody>
      </p:sp>
      <p:sp>
        <p:nvSpPr>
          <p:cNvPr id="525" name="Google Shape;525;p7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p:nvPr/>
        </p:nvSpPr>
        <p:spPr>
          <a:xfrm>
            <a:off x="378519" y="343377"/>
            <a:ext cx="271664" cy="459738"/>
          </a:xfrm>
          <a:custGeom>
            <a:rect b="b" l="l" r="r" t="t"/>
            <a:pathLst>
              <a:path extrusionOk="0" h="919476" w="543327">
                <a:moveTo>
                  <a:pt x="0" y="0"/>
                </a:moveTo>
                <a:lnTo>
                  <a:pt x="543326" y="0"/>
                </a:lnTo>
                <a:lnTo>
                  <a:pt x="543326" y="919476"/>
                </a:lnTo>
                <a:lnTo>
                  <a:pt x="0" y="919476"/>
                </a:lnTo>
                <a:lnTo>
                  <a:pt x="0" y="0"/>
                </a:lnTo>
                <a:close/>
              </a:path>
            </a:pathLst>
          </a:custGeom>
          <a:blipFill rotWithShape="1">
            <a:blip r:embed="rId3">
              <a:alphaModFix/>
            </a:blip>
            <a:stretch>
              <a:fillRect b="0" l="0" r="0" t="0"/>
            </a:stretch>
          </a:blipFill>
          <a:ln>
            <a:noFill/>
          </a:ln>
        </p:spPr>
      </p:sp>
      <p:sp>
        <p:nvSpPr>
          <p:cNvPr id="229" name="Google Shape;229;p40"/>
          <p:cNvSpPr/>
          <p:nvPr/>
        </p:nvSpPr>
        <p:spPr>
          <a:xfrm>
            <a:off x="8432442" y="343377"/>
            <a:ext cx="394417" cy="459738"/>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
        <p:nvSpPr>
          <p:cNvPr id="230" name="Google Shape;230;p40"/>
          <p:cNvSpPr/>
          <p:nvPr/>
        </p:nvSpPr>
        <p:spPr>
          <a:xfrm>
            <a:off x="5477416" y="1838245"/>
            <a:ext cx="1956401" cy="2057400"/>
          </a:xfrm>
          <a:custGeom>
            <a:rect b="b" l="l" r="r" t="t"/>
            <a:pathLst>
              <a:path extrusionOk="0" h="4114800" w="3912801">
                <a:moveTo>
                  <a:pt x="0" y="0"/>
                </a:moveTo>
                <a:lnTo>
                  <a:pt x="3912801" y="0"/>
                </a:lnTo>
                <a:lnTo>
                  <a:pt x="3912801" y="4114800"/>
                </a:lnTo>
                <a:lnTo>
                  <a:pt x="0" y="4114800"/>
                </a:lnTo>
                <a:lnTo>
                  <a:pt x="0" y="0"/>
                </a:lnTo>
                <a:close/>
              </a:path>
            </a:pathLst>
          </a:custGeom>
          <a:blipFill rotWithShape="1">
            <a:blip r:embed="rId5">
              <a:alphaModFix/>
            </a:blip>
            <a:stretch>
              <a:fillRect b="0" l="0" r="0" t="0"/>
            </a:stretch>
          </a:blipFill>
          <a:ln>
            <a:noFill/>
          </a:ln>
        </p:spPr>
      </p:sp>
      <p:sp>
        <p:nvSpPr>
          <p:cNvPr id="231" name="Google Shape;231;p40"/>
          <p:cNvSpPr/>
          <p:nvPr/>
        </p:nvSpPr>
        <p:spPr>
          <a:xfrm>
            <a:off x="1710184" y="1838245"/>
            <a:ext cx="2916418" cy="2057400"/>
          </a:xfrm>
          <a:custGeom>
            <a:rect b="b" l="l" r="r" t="t"/>
            <a:pathLst>
              <a:path extrusionOk="0" h="4114800" w="5832835">
                <a:moveTo>
                  <a:pt x="0" y="0"/>
                </a:moveTo>
                <a:lnTo>
                  <a:pt x="5832835" y="0"/>
                </a:lnTo>
                <a:lnTo>
                  <a:pt x="5832835" y="4114800"/>
                </a:lnTo>
                <a:lnTo>
                  <a:pt x="0" y="4114800"/>
                </a:lnTo>
                <a:lnTo>
                  <a:pt x="0" y="0"/>
                </a:lnTo>
                <a:close/>
              </a:path>
            </a:pathLst>
          </a:custGeom>
          <a:blipFill rotWithShape="1">
            <a:blip r:embed="rId6">
              <a:alphaModFix/>
            </a:blip>
            <a:stretch>
              <a:fillRect b="0" l="0" r="0" t="0"/>
            </a:stretch>
          </a:blipFill>
          <a:ln>
            <a:noFill/>
          </a:ln>
        </p:spPr>
      </p:sp>
      <p:sp>
        <p:nvSpPr>
          <p:cNvPr id="232" name="Google Shape;232;p40"/>
          <p:cNvSpPr txBox="1"/>
          <p:nvPr/>
        </p:nvSpPr>
        <p:spPr>
          <a:xfrm>
            <a:off x="742448" y="490538"/>
            <a:ext cx="1114984" cy="1416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GB" sz="800" u="none" cap="none" strike="noStrike">
                <a:solidFill>
                  <a:srgbClr val="D9D9D9"/>
                </a:solidFill>
                <a:latin typeface="Poppins SemiBold"/>
                <a:ea typeface="Poppins SemiBold"/>
                <a:cs typeface="Poppins SemiBold"/>
                <a:sym typeface="Poppins SemiBold"/>
              </a:rPr>
              <a:t>DMUHACKERS</a:t>
            </a:r>
            <a:endParaRPr sz="700"/>
          </a:p>
        </p:txBody>
      </p:sp>
      <p:sp>
        <p:nvSpPr>
          <p:cNvPr id="233" name="Google Shape;233;p40"/>
          <p:cNvSpPr txBox="1"/>
          <p:nvPr/>
        </p:nvSpPr>
        <p:spPr>
          <a:xfrm>
            <a:off x="1052140" y="712073"/>
            <a:ext cx="7039800" cy="70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GB" sz="4600" u="none" cap="none" strike="noStrike">
                <a:solidFill>
                  <a:srgbClr val="D9D9D9"/>
                </a:solidFill>
                <a:latin typeface="Space Grotesk"/>
                <a:ea typeface="Space Grotesk"/>
                <a:cs typeface="Space Grotesk"/>
                <a:sym typeface="Space Grotesk"/>
              </a:rPr>
              <a:t>D0nt d0 1ll3gal sh1t</a:t>
            </a:r>
            <a:endParaRPr sz="700">
              <a:latin typeface="Space Grotesk"/>
              <a:ea typeface="Space Grotesk"/>
              <a:cs typeface="Space Grotesk"/>
              <a:sym typeface="Space Grotesk"/>
            </a:endParaRPr>
          </a:p>
        </p:txBody>
      </p:sp>
      <p:sp>
        <p:nvSpPr>
          <p:cNvPr id="234" name="Google Shape;234;p40"/>
          <p:cNvSpPr txBox="1"/>
          <p:nvPr/>
        </p:nvSpPr>
        <p:spPr>
          <a:xfrm>
            <a:off x="1710184" y="4180840"/>
            <a:ext cx="5723700" cy="4002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GB" sz="2600" u="none" cap="none" strike="noStrike">
                <a:solidFill>
                  <a:srgbClr val="D9D9D9"/>
                </a:solidFill>
                <a:latin typeface="Red Hat Display"/>
                <a:ea typeface="Red Hat Display"/>
                <a:cs typeface="Red Hat Display"/>
                <a:sym typeface="Red Hat Display"/>
              </a:rPr>
              <a:t>please..</a:t>
            </a:r>
            <a:endParaRPr sz="700">
              <a:latin typeface="Red Hat Display"/>
              <a:ea typeface="Red Hat Display"/>
              <a:cs typeface="Red Hat Display"/>
              <a:sym typeface="Red Hat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6"/>
          <p:cNvSpPr txBox="1"/>
          <p:nvPr/>
        </p:nvSpPr>
        <p:spPr>
          <a:xfrm>
            <a:off x="770076" y="365824"/>
            <a:ext cx="1130100" cy="10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9"/>
          </a:p>
        </p:txBody>
      </p:sp>
      <p:sp>
        <p:nvSpPr>
          <p:cNvPr id="531" name="Google Shape;531;p76"/>
          <p:cNvSpPr txBox="1"/>
          <p:nvPr/>
        </p:nvSpPr>
        <p:spPr>
          <a:xfrm>
            <a:off x="0" y="1600200"/>
            <a:ext cx="9144000" cy="147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lt1"/>
                </a:solidFill>
                <a:latin typeface="Oswald"/>
                <a:ea typeface="Oswald"/>
                <a:cs typeface="Oswald"/>
                <a:sym typeface="Oswald"/>
              </a:rPr>
              <a:t>Right it’s past my bedtime now. Let’s go drink!</a:t>
            </a:r>
            <a:endParaRPr b="1" sz="3100">
              <a:solidFill>
                <a:schemeClr val="lt1"/>
              </a:solidFill>
              <a:latin typeface="Oswald"/>
              <a:ea typeface="Oswald"/>
              <a:cs typeface="Oswald"/>
              <a:sym typeface="Oswald"/>
            </a:endParaRPr>
          </a:p>
        </p:txBody>
      </p:sp>
      <p:pic>
        <p:nvPicPr>
          <p:cNvPr id="532" name="Google Shape;532;p76"/>
          <p:cNvPicPr preferRelativeResize="0"/>
          <p:nvPr/>
        </p:nvPicPr>
        <p:blipFill>
          <a:blip r:embed="rId3">
            <a:alphaModFix/>
          </a:blip>
          <a:stretch>
            <a:fillRect/>
          </a:stretch>
        </p:blipFill>
        <p:spPr>
          <a:xfrm>
            <a:off x="2" y="3070740"/>
            <a:ext cx="2803056" cy="2072758"/>
          </a:xfrm>
          <a:prstGeom prst="rect">
            <a:avLst/>
          </a:prstGeom>
          <a:noFill/>
          <a:ln>
            <a:noFill/>
          </a:ln>
        </p:spPr>
      </p:pic>
      <p:pic>
        <p:nvPicPr>
          <p:cNvPr id="533" name="Google Shape;533;p76"/>
          <p:cNvPicPr preferRelativeResize="0"/>
          <p:nvPr/>
        </p:nvPicPr>
        <p:blipFill>
          <a:blip r:embed="rId4">
            <a:alphaModFix/>
          </a:blip>
          <a:stretch>
            <a:fillRect/>
          </a:stretch>
        </p:blipFill>
        <p:spPr>
          <a:xfrm>
            <a:off x="6257405" y="-10"/>
            <a:ext cx="2886595" cy="1621899"/>
          </a:xfrm>
          <a:prstGeom prst="rect">
            <a:avLst/>
          </a:prstGeom>
          <a:noFill/>
          <a:ln>
            <a:noFill/>
          </a:ln>
        </p:spPr>
      </p:pic>
      <p:pic>
        <p:nvPicPr>
          <p:cNvPr descr="a man in a blue shirt and white shorts is walking down a street . (provided by Tenor)" id="534" name="Google Shape;534;p76"/>
          <p:cNvPicPr preferRelativeResize="0"/>
          <p:nvPr/>
        </p:nvPicPr>
        <p:blipFill>
          <a:blip r:embed="rId5">
            <a:alphaModFix/>
          </a:blip>
          <a:stretch>
            <a:fillRect/>
          </a:stretch>
        </p:blipFill>
        <p:spPr>
          <a:xfrm>
            <a:off x="2803064" y="3070741"/>
            <a:ext cx="2072758" cy="2072758"/>
          </a:xfrm>
          <a:prstGeom prst="rect">
            <a:avLst/>
          </a:prstGeom>
          <a:noFill/>
          <a:ln>
            <a:noFill/>
          </a:ln>
        </p:spPr>
      </p:pic>
      <p:pic>
        <p:nvPicPr>
          <p:cNvPr descr="a cat with a butterfly on its head is holding a glass of wine . (provided by Tenor)" id="535" name="Google Shape;535;p76"/>
          <p:cNvPicPr preferRelativeResize="0"/>
          <p:nvPr/>
        </p:nvPicPr>
        <p:blipFill>
          <a:blip r:embed="rId6">
            <a:alphaModFix/>
          </a:blip>
          <a:stretch>
            <a:fillRect/>
          </a:stretch>
        </p:blipFill>
        <p:spPr>
          <a:xfrm>
            <a:off x="4875823" y="3070741"/>
            <a:ext cx="1777244" cy="2072758"/>
          </a:xfrm>
          <a:prstGeom prst="rect">
            <a:avLst/>
          </a:prstGeom>
          <a:noFill/>
          <a:ln>
            <a:noFill/>
          </a:ln>
        </p:spPr>
      </p:pic>
      <p:pic>
        <p:nvPicPr>
          <p:cNvPr descr="a man in a suit is carrying a woman in a black coat (provided by Tenor)" id="536" name="Google Shape;536;p76"/>
          <p:cNvPicPr preferRelativeResize="0"/>
          <p:nvPr/>
        </p:nvPicPr>
        <p:blipFill>
          <a:blip r:embed="rId7">
            <a:alphaModFix/>
          </a:blip>
          <a:stretch>
            <a:fillRect/>
          </a:stretch>
        </p:blipFill>
        <p:spPr>
          <a:xfrm>
            <a:off x="6653072" y="3091490"/>
            <a:ext cx="2490924" cy="2052009"/>
          </a:xfrm>
          <a:prstGeom prst="rect">
            <a:avLst/>
          </a:prstGeom>
          <a:noFill/>
          <a:ln>
            <a:noFill/>
          </a:ln>
        </p:spPr>
      </p:pic>
      <p:pic>
        <p:nvPicPr>
          <p:cNvPr descr="a little girl wearing sunglasses is sitting in a stroller holding a bottle of water . (provided by Tenor)" id="537" name="Google Shape;537;p76"/>
          <p:cNvPicPr preferRelativeResize="0"/>
          <p:nvPr/>
        </p:nvPicPr>
        <p:blipFill>
          <a:blip r:embed="rId8">
            <a:alphaModFix/>
          </a:blip>
          <a:stretch>
            <a:fillRect/>
          </a:stretch>
        </p:blipFill>
        <p:spPr>
          <a:xfrm>
            <a:off x="4352457" y="-10"/>
            <a:ext cx="1904966" cy="1621900"/>
          </a:xfrm>
          <a:prstGeom prst="rect">
            <a:avLst/>
          </a:prstGeom>
          <a:noFill/>
          <a:ln>
            <a:noFill/>
          </a:ln>
        </p:spPr>
      </p:pic>
      <p:pic>
        <p:nvPicPr>
          <p:cNvPr descr="two men are standing next to each other in front of a building . (provided by Tenor)" id="538" name="Google Shape;538;p76"/>
          <p:cNvPicPr preferRelativeResize="0"/>
          <p:nvPr/>
        </p:nvPicPr>
        <p:blipFill>
          <a:blip r:embed="rId9">
            <a:alphaModFix/>
          </a:blip>
          <a:stretch>
            <a:fillRect/>
          </a:stretch>
        </p:blipFill>
        <p:spPr>
          <a:xfrm>
            <a:off x="2187010" y="-10"/>
            <a:ext cx="2165445" cy="1621899"/>
          </a:xfrm>
          <a:prstGeom prst="rect">
            <a:avLst/>
          </a:prstGeom>
          <a:noFill/>
          <a:ln>
            <a:noFill/>
          </a:ln>
        </p:spPr>
      </p:pic>
      <p:pic>
        <p:nvPicPr>
          <p:cNvPr descr="a man wearing glasses is making a funny face and looking at the camera . (provided by Tenor)" id="539" name="Google Shape;539;p76"/>
          <p:cNvPicPr preferRelativeResize="0"/>
          <p:nvPr/>
        </p:nvPicPr>
        <p:blipFill>
          <a:blip r:embed="rId10">
            <a:alphaModFix/>
          </a:blip>
          <a:stretch>
            <a:fillRect/>
          </a:stretch>
        </p:blipFill>
        <p:spPr>
          <a:xfrm>
            <a:off x="0" y="-10"/>
            <a:ext cx="2165446" cy="16266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WiFI (Wireless Fidelity) is a protocol that allows devices to connect and </a:t>
            </a:r>
            <a:r>
              <a:rPr lang="en-GB" sz="2000">
                <a:solidFill>
                  <a:schemeClr val="lt1"/>
                </a:solidFill>
                <a:latin typeface="Red Hat Display"/>
                <a:ea typeface="Red Hat Display"/>
                <a:cs typeface="Red Hat Display"/>
                <a:sym typeface="Red Hat Display"/>
              </a:rPr>
              <a:t>communicate</a:t>
            </a:r>
            <a:r>
              <a:rPr lang="en-GB" sz="2000">
                <a:solidFill>
                  <a:schemeClr val="lt1"/>
                </a:solidFill>
                <a:latin typeface="Red Hat Display"/>
                <a:ea typeface="Red Hat Display"/>
                <a:cs typeface="Red Hat Display"/>
                <a:sym typeface="Red Hat Display"/>
              </a:rPr>
              <a:t> wirelessly </a:t>
            </a:r>
            <a:r>
              <a:rPr lang="en-GB" sz="2000">
                <a:solidFill>
                  <a:srgbClr val="00FF00"/>
                </a:solidFill>
                <a:latin typeface="Red Hat Display"/>
                <a:ea typeface="Red Hat Display"/>
                <a:cs typeface="Red Hat Display"/>
                <a:sym typeface="Red Hat Display"/>
              </a:rPr>
              <a:t>(Shocking fact i know)</a:t>
            </a:r>
            <a:endParaRPr sz="2000">
              <a:solidFill>
                <a:srgbClr val="00FF00"/>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Its based of the</a:t>
            </a:r>
            <a:r>
              <a:rPr lang="en-GB" sz="2000">
                <a:solidFill>
                  <a:srgbClr val="CC0000"/>
                </a:solidFill>
                <a:latin typeface="Red Hat Display"/>
                <a:ea typeface="Red Hat Display"/>
                <a:cs typeface="Red Hat Display"/>
                <a:sym typeface="Red Hat Display"/>
              </a:rPr>
              <a:t> IEEE 802.11 </a:t>
            </a:r>
            <a:r>
              <a:rPr lang="en-GB" sz="2000">
                <a:solidFill>
                  <a:schemeClr val="lt1"/>
                </a:solidFill>
                <a:latin typeface="Red Hat Display"/>
                <a:ea typeface="Red Hat Display"/>
                <a:cs typeface="Red Hat Display"/>
                <a:sym typeface="Red Hat Display"/>
              </a:rPr>
              <a:t>standard which was came </a:t>
            </a:r>
            <a:r>
              <a:rPr lang="en-GB" sz="2000">
                <a:solidFill>
                  <a:schemeClr val="lt1"/>
                </a:solidFill>
                <a:latin typeface="Red Hat Display"/>
                <a:ea typeface="Red Hat Display"/>
                <a:cs typeface="Red Hat Display"/>
                <a:sym typeface="Red Hat Display"/>
              </a:rPr>
              <a:t>about</a:t>
            </a:r>
            <a:r>
              <a:rPr lang="en-GB" sz="2000">
                <a:solidFill>
                  <a:schemeClr val="lt1"/>
                </a:solidFill>
                <a:latin typeface="Red Hat Display"/>
                <a:ea typeface="Red Hat Display"/>
                <a:cs typeface="Red Hat Display"/>
                <a:sym typeface="Red Hat Display"/>
              </a:rPr>
              <a:t> in 1997, and uses radio waves to communicate. This is good as it allows more </a:t>
            </a:r>
            <a:r>
              <a:rPr lang="en-GB" sz="2000">
                <a:solidFill>
                  <a:schemeClr val="lt1"/>
                </a:solidFill>
                <a:latin typeface="Red Hat Display"/>
                <a:ea typeface="Red Hat Display"/>
                <a:cs typeface="Red Hat Display"/>
                <a:sym typeface="Red Hat Display"/>
              </a:rPr>
              <a:t>flexibility</a:t>
            </a:r>
            <a:r>
              <a:rPr lang="en-GB" sz="2000">
                <a:solidFill>
                  <a:schemeClr val="lt1"/>
                </a:solidFill>
                <a:latin typeface="Red Hat Display"/>
                <a:ea typeface="Red Hat Display"/>
                <a:cs typeface="Red Hat Display"/>
                <a:sym typeface="Red Hat Display"/>
              </a:rPr>
              <a:t> in networks, however also can be vulnerable to attacks if configured </a:t>
            </a:r>
            <a:r>
              <a:rPr lang="en-GB" sz="2000">
                <a:solidFill>
                  <a:schemeClr val="lt1"/>
                </a:solidFill>
                <a:latin typeface="Red Hat Display"/>
                <a:ea typeface="Red Hat Display"/>
                <a:cs typeface="Red Hat Display"/>
                <a:sym typeface="Red Hat Display"/>
              </a:rPr>
              <a:t>incorrectly</a:t>
            </a:r>
            <a:r>
              <a:rPr lang="en-GB" sz="2000">
                <a:solidFill>
                  <a:schemeClr val="lt1"/>
                </a:solidFill>
                <a:latin typeface="Red Hat Display"/>
                <a:ea typeface="Red Hat Display"/>
                <a:cs typeface="Red Hat Display"/>
                <a:sym typeface="Red Hat Display"/>
              </a:rPr>
              <a:t> or is old.</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Calibri"/>
              <a:ea typeface="Calibri"/>
              <a:cs typeface="Calibri"/>
              <a:sym typeface="Calibri"/>
            </a:endParaRPr>
          </a:p>
        </p:txBody>
      </p:sp>
      <p:pic>
        <p:nvPicPr>
          <p:cNvPr id="240" name="Google Shape;240;p41"/>
          <p:cNvPicPr preferRelativeResize="0"/>
          <p:nvPr/>
        </p:nvPicPr>
        <p:blipFill>
          <a:blip r:embed="rId3">
            <a:alphaModFix/>
          </a:blip>
          <a:stretch>
            <a:fillRect/>
          </a:stretch>
        </p:blipFill>
        <p:spPr>
          <a:xfrm>
            <a:off x="5872723" y="1427323"/>
            <a:ext cx="691200" cy="691200"/>
          </a:xfrm>
          <a:prstGeom prst="rect">
            <a:avLst/>
          </a:prstGeom>
          <a:noFill/>
          <a:ln>
            <a:noFill/>
          </a:ln>
        </p:spPr>
      </p:pic>
      <p:pic>
        <p:nvPicPr>
          <p:cNvPr id="241" name="Google Shape;241;p41"/>
          <p:cNvPicPr preferRelativeResize="0"/>
          <p:nvPr/>
        </p:nvPicPr>
        <p:blipFill>
          <a:blip r:embed="rId4">
            <a:alphaModFix/>
          </a:blip>
          <a:stretch>
            <a:fillRect/>
          </a:stretch>
        </p:blipFill>
        <p:spPr>
          <a:xfrm>
            <a:off x="6923950" y="3386425"/>
            <a:ext cx="2038900" cy="1527225"/>
          </a:xfrm>
          <a:prstGeom prst="rect">
            <a:avLst/>
          </a:prstGeom>
          <a:noFill/>
          <a:ln>
            <a:noFill/>
          </a:ln>
        </p:spPr>
      </p:pic>
      <p:sp>
        <p:nvSpPr>
          <p:cNvPr id="242" name="Google Shape;242;p41"/>
          <p:cNvSpPr txBox="1"/>
          <p:nvPr/>
        </p:nvSpPr>
        <p:spPr>
          <a:xfrm>
            <a:off x="381000" y="3810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What is WiFi?</a:t>
            </a:r>
            <a:endParaRPr b="1" sz="2600">
              <a:solidFill>
                <a:srgbClr val="FFFFFF"/>
              </a:solidFill>
              <a:latin typeface="Space Grotesk"/>
              <a:ea typeface="Space Grotesk"/>
              <a:cs typeface="Space Grotesk"/>
              <a:sym typeface="Space Grotesk"/>
            </a:endParaRPr>
          </a:p>
        </p:txBody>
      </p:sp>
      <p:sp>
        <p:nvSpPr>
          <p:cNvPr id="243" name="Google Shape;243;p41"/>
          <p:cNvSpPr/>
          <p:nvPr/>
        </p:nvSpPr>
        <p:spPr>
          <a:xfrm>
            <a:off x="8484246" y="3860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nvSpPr>
        <p:spPr>
          <a:xfrm>
            <a:off x="381000" y="3810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What is WiFi - 802.11</a:t>
            </a:r>
            <a:endParaRPr b="1" sz="2600">
              <a:solidFill>
                <a:srgbClr val="FFFFFF"/>
              </a:solidFill>
              <a:latin typeface="Space Grotesk"/>
              <a:ea typeface="Space Grotesk"/>
              <a:cs typeface="Space Grotesk"/>
              <a:sym typeface="Space Grotesk"/>
            </a:endParaRPr>
          </a:p>
        </p:txBody>
      </p:sp>
      <p:sp>
        <p:nvSpPr>
          <p:cNvPr id="249" name="Google Shape;249;p42"/>
          <p:cNvSpPr/>
          <p:nvPr/>
        </p:nvSpPr>
        <p:spPr>
          <a:xfrm>
            <a:off x="8484246" y="3860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250" name="Google Shape;250;p42"/>
          <p:cNvPicPr preferRelativeResize="0"/>
          <p:nvPr/>
        </p:nvPicPr>
        <p:blipFill>
          <a:blip r:embed="rId4">
            <a:alphaModFix/>
          </a:blip>
          <a:stretch>
            <a:fillRect/>
          </a:stretch>
        </p:blipFill>
        <p:spPr>
          <a:xfrm>
            <a:off x="505981" y="953711"/>
            <a:ext cx="7877704" cy="388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nvSpPr>
        <p:spPr>
          <a:xfrm>
            <a:off x="381000" y="3810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What is WiFi - WiFi versions</a:t>
            </a:r>
            <a:endParaRPr b="1" sz="2600">
              <a:solidFill>
                <a:srgbClr val="FFFFFF"/>
              </a:solidFill>
              <a:latin typeface="Space Grotesk"/>
              <a:ea typeface="Space Grotesk"/>
              <a:cs typeface="Space Grotesk"/>
              <a:sym typeface="Space Grotesk"/>
            </a:endParaRPr>
          </a:p>
        </p:txBody>
      </p:sp>
      <p:sp>
        <p:nvSpPr>
          <p:cNvPr id="256" name="Google Shape;256;p43"/>
          <p:cNvSpPr/>
          <p:nvPr/>
        </p:nvSpPr>
        <p:spPr>
          <a:xfrm>
            <a:off x="8484246" y="3860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257" name="Google Shape;257;p43"/>
          <p:cNvPicPr preferRelativeResize="0"/>
          <p:nvPr/>
        </p:nvPicPr>
        <p:blipFill>
          <a:blip r:embed="rId4">
            <a:alphaModFix/>
          </a:blip>
          <a:stretch>
            <a:fillRect/>
          </a:stretch>
        </p:blipFill>
        <p:spPr>
          <a:xfrm>
            <a:off x="491525" y="1022825"/>
            <a:ext cx="7516369" cy="3885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nvSpPr>
        <p:spPr>
          <a:xfrm>
            <a:off x="1135350" y="1300175"/>
            <a:ext cx="6873300" cy="106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0">
              <a:solidFill>
                <a:schemeClr val="lt1"/>
              </a:solidFill>
              <a:latin typeface="Space Grotesk"/>
              <a:ea typeface="Space Grotesk"/>
              <a:cs typeface="Space Grotesk"/>
              <a:sym typeface="Space Grotesk"/>
            </a:endParaRPr>
          </a:p>
        </p:txBody>
      </p:sp>
      <p:sp>
        <p:nvSpPr>
          <p:cNvPr id="263" name="Google Shape;263;p44"/>
          <p:cNvSpPr txBox="1"/>
          <p:nvPr/>
        </p:nvSpPr>
        <p:spPr>
          <a:xfrm>
            <a:off x="381000" y="3810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Bit of history for you all…</a:t>
            </a:r>
            <a:endParaRPr b="1" sz="2600">
              <a:solidFill>
                <a:srgbClr val="FFFFFF"/>
              </a:solidFill>
              <a:latin typeface="Space Grotesk"/>
              <a:ea typeface="Space Grotesk"/>
              <a:cs typeface="Space Grotesk"/>
              <a:sym typeface="Space Grotesk"/>
            </a:endParaRPr>
          </a:p>
        </p:txBody>
      </p:sp>
      <p:sp>
        <p:nvSpPr>
          <p:cNvPr id="264" name="Google Shape;264;p44"/>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3">
              <a:alphaModFix/>
            </a:blip>
            <a:stretch>
              <a:fillRect b="0" l="0" r="0" t="0"/>
            </a:stretch>
          </a:blipFill>
          <a:ln>
            <a:noFill/>
          </a:ln>
        </p:spPr>
      </p:sp>
      <p:pic>
        <p:nvPicPr>
          <p:cNvPr id="265" name="Google Shape;265;p44"/>
          <p:cNvPicPr preferRelativeResize="0"/>
          <p:nvPr/>
        </p:nvPicPr>
        <p:blipFill>
          <a:blip r:embed="rId4">
            <a:alphaModFix/>
          </a:blip>
          <a:stretch>
            <a:fillRect/>
          </a:stretch>
        </p:blipFill>
        <p:spPr>
          <a:xfrm>
            <a:off x="1432165" y="1193800"/>
            <a:ext cx="3557050" cy="3557050"/>
          </a:xfrm>
          <a:prstGeom prst="rect">
            <a:avLst/>
          </a:prstGeom>
          <a:noFill/>
          <a:ln>
            <a:noFill/>
          </a:ln>
        </p:spPr>
      </p:pic>
      <p:pic>
        <p:nvPicPr>
          <p:cNvPr descr="a white rabbit is holding a pocket watch with roman numerals on the face (provided by Tenor)" id="266" name="Google Shape;266;p44"/>
          <p:cNvPicPr preferRelativeResize="0"/>
          <p:nvPr/>
        </p:nvPicPr>
        <p:blipFill>
          <a:blip r:embed="rId5">
            <a:alphaModFix/>
          </a:blip>
          <a:stretch>
            <a:fillRect/>
          </a:stretch>
        </p:blipFill>
        <p:spPr>
          <a:xfrm>
            <a:off x="5147618" y="1193800"/>
            <a:ext cx="2564219" cy="355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nvSpPr>
        <p:spPr>
          <a:xfrm>
            <a:off x="199275" y="937150"/>
            <a:ext cx="8500800" cy="39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WEP is short for </a:t>
            </a:r>
            <a:r>
              <a:rPr b="1" lang="en-GB" sz="2000">
                <a:solidFill>
                  <a:srgbClr val="00FFFF"/>
                </a:solidFill>
                <a:latin typeface="Red Hat Display"/>
                <a:ea typeface="Red Hat Display"/>
                <a:cs typeface="Red Hat Display"/>
                <a:sym typeface="Red Hat Display"/>
              </a:rPr>
              <a:t>Wired Equivalent Privacy</a:t>
            </a:r>
            <a:r>
              <a:rPr lang="en-GB" sz="2000">
                <a:solidFill>
                  <a:schemeClr val="lt1"/>
                </a:solidFill>
                <a:latin typeface="Red Hat Display"/>
                <a:ea typeface="Red Hat Display"/>
                <a:cs typeface="Red Hat Display"/>
                <a:sym typeface="Red Hat Display"/>
              </a:rPr>
              <a:t>, and is a very outdated protocol that isn’t used anymore.</a:t>
            </a:r>
            <a:r>
              <a:rPr lang="en-GB" sz="1600">
                <a:solidFill>
                  <a:schemeClr val="lt1"/>
                </a:solidFill>
                <a:latin typeface="Red Hat Display"/>
                <a:ea typeface="Red Hat Display"/>
                <a:cs typeface="Red Hat Display"/>
                <a:sym typeface="Red Hat Display"/>
              </a:rPr>
              <a:t> </a:t>
            </a:r>
            <a:r>
              <a:rPr lang="en-GB" sz="2000">
                <a:solidFill>
                  <a:schemeClr val="lt1"/>
                </a:solidFill>
                <a:latin typeface="Red Hat Display"/>
                <a:ea typeface="Red Hat Display"/>
                <a:cs typeface="Red Hat Display"/>
                <a:sym typeface="Red Hat Display"/>
              </a:rPr>
              <a:t>It came around in 1997 and was the first attempt at security for WiFi via encryption to stop data interception.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WEP would encrypt the wireless traffic with either a </a:t>
            </a:r>
            <a:r>
              <a:rPr b="1" lang="en-GB" sz="2000">
                <a:solidFill>
                  <a:srgbClr val="CC0000"/>
                </a:solidFill>
                <a:latin typeface="Red Hat Display"/>
                <a:ea typeface="Red Hat Display"/>
                <a:cs typeface="Red Hat Display"/>
                <a:sym typeface="Red Hat Display"/>
              </a:rPr>
              <a:t>64 or 128 Bit key</a:t>
            </a:r>
            <a:r>
              <a:rPr lang="en-GB" sz="2000">
                <a:solidFill>
                  <a:schemeClr val="lt1"/>
                </a:solidFill>
                <a:latin typeface="Red Hat Display"/>
                <a:ea typeface="Red Hat Display"/>
                <a:cs typeface="Red Hat Display"/>
                <a:sym typeface="Red Hat Display"/>
              </a:rPr>
              <a:t>, that was static </a:t>
            </a:r>
            <a:r>
              <a:rPr lang="en-GB" sz="2000">
                <a:solidFill>
                  <a:schemeClr val="lt1"/>
                </a:solidFill>
                <a:latin typeface="Red Hat Display"/>
                <a:ea typeface="Red Hat Display"/>
                <a:cs typeface="Red Hat Display"/>
                <a:sym typeface="Red Hat Display"/>
              </a:rPr>
              <a:t>regardless</a:t>
            </a:r>
            <a:r>
              <a:rPr lang="en-GB" sz="2000">
                <a:solidFill>
                  <a:schemeClr val="lt1"/>
                </a:solidFill>
                <a:latin typeface="Red Hat Display"/>
                <a:ea typeface="Red Hat Display"/>
                <a:cs typeface="Red Hat Display"/>
                <a:sym typeface="Red Hat Display"/>
              </a:rPr>
              <a:t> of device, which is an obvious problem as if you got the key from a device, you got the data too.</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2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2000">
                <a:solidFill>
                  <a:schemeClr val="lt1"/>
                </a:solidFill>
                <a:latin typeface="Red Hat Display"/>
                <a:ea typeface="Red Hat Display"/>
                <a:cs typeface="Red Hat Display"/>
                <a:sym typeface="Red Hat Display"/>
              </a:rPr>
              <a:t>As computers got more powerful it became easier to brute-force this key, therefore </a:t>
            </a:r>
            <a:r>
              <a:rPr b="1" lang="en-GB" sz="2000">
                <a:solidFill>
                  <a:srgbClr val="00FFFF"/>
                </a:solidFill>
                <a:latin typeface="Red Hat Display"/>
                <a:ea typeface="Red Hat Display"/>
                <a:cs typeface="Red Hat Display"/>
                <a:sym typeface="Red Hat Display"/>
              </a:rPr>
              <a:t>WEP was retired in 2004</a:t>
            </a:r>
            <a:r>
              <a:rPr lang="en-GB" sz="2000">
                <a:solidFill>
                  <a:schemeClr val="lt1"/>
                </a:solidFill>
                <a:latin typeface="Red Hat Display"/>
                <a:ea typeface="Red Hat Display"/>
                <a:cs typeface="Red Hat Display"/>
                <a:sym typeface="Red Hat Display"/>
              </a:rPr>
              <a:t> (RIP).</a:t>
            </a:r>
            <a:endParaRPr sz="2000">
              <a:solidFill>
                <a:schemeClr val="lt1"/>
              </a:solidFill>
              <a:latin typeface="Red Hat Display"/>
              <a:ea typeface="Red Hat Display"/>
              <a:cs typeface="Red Hat Display"/>
              <a:sym typeface="Red Hat Display"/>
            </a:endParaRPr>
          </a:p>
        </p:txBody>
      </p:sp>
      <p:pic>
        <p:nvPicPr>
          <p:cNvPr id="272" name="Google Shape;272;p45"/>
          <p:cNvPicPr preferRelativeResize="0"/>
          <p:nvPr/>
        </p:nvPicPr>
        <p:blipFill>
          <a:blip r:embed="rId3">
            <a:alphaModFix/>
          </a:blip>
          <a:stretch>
            <a:fillRect/>
          </a:stretch>
        </p:blipFill>
        <p:spPr>
          <a:xfrm>
            <a:off x="5710821" y="3783000"/>
            <a:ext cx="1629450" cy="1220500"/>
          </a:xfrm>
          <a:prstGeom prst="rect">
            <a:avLst/>
          </a:prstGeom>
          <a:noFill/>
          <a:ln>
            <a:noFill/>
          </a:ln>
        </p:spPr>
      </p:pic>
      <p:sp>
        <p:nvSpPr>
          <p:cNvPr id="273" name="Google Shape;273;p45"/>
          <p:cNvSpPr txBox="1"/>
          <p:nvPr/>
        </p:nvSpPr>
        <p:spPr>
          <a:xfrm rot="886393">
            <a:off x="6153533" y="4074383"/>
            <a:ext cx="825902" cy="26931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FF00FF"/>
                </a:solidFill>
                <a:latin typeface="Calibri"/>
                <a:ea typeface="Calibri"/>
                <a:cs typeface="Calibri"/>
                <a:sym typeface="Calibri"/>
              </a:rPr>
              <a:t>WEP</a:t>
            </a:r>
            <a:endParaRPr b="1" sz="1600">
              <a:solidFill>
                <a:srgbClr val="FF00FF"/>
              </a:solidFill>
              <a:latin typeface="Calibri"/>
              <a:ea typeface="Calibri"/>
              <a:cs typeface="Calibri"/>
              <a:sym typeface="Calibri"/>
            </a:endParaRPr>
          </a:p>
        </p:txBody>
      </p:sp>
      <p:sp>
        <p:nvSpPr>
          <p:cNvPr id="274" name="Google Shape;274;p45"/>
          <p:cNvSpPr txBox="1"/>
          <p:nvPr/>
        </p:nvSpPr>
        <p:spPr>
          <a:xfrm>
            <a:off x="228600" y="228600"/>
            <a:ext cx="86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FFFFFF"/>
                </a:solidFill>
                <a:latin typeface="Space Grotesk"/>
                <a:ea typeface="Space Grotesk"/>
                <a:cs typeface="Space Grotesk"/>
                <a:sym typeface="Space Grotesk"/>
              </a:rPr>
              <a:t>WEP</a:t>
            </a:r>
            <a:endParaRPr b="1" sz="2600">
              <a:solidFill>
                <a:srgbClr val="FFFFFF"/>
              </a:solidFill>
              <a:latin typeface="Space Grotesk"/>
              <a:ea typeface="Space Grotesk"/>
              <a:cs typeface="Space Grotesk"/>
              <a:sym typeface="Space Grotesk"/>
            </a:endParaRPr>
          </a:p>
        </p:txBody>
      </p:sp>
      <p:sp>
        <p:nvSpPr>
          <p:cNvPr id="275" name="Google Shape;275;p45"/>
          <p:cNvSpPr/>
          <p:nvPr/>
        </p:nvSpPr>
        <p:spPr>
          <a:xfrm>
            <a:off x="8331846" y="233687"/>
            <a:ext cx="556128" cy="636737"/>
          </a:xfrm>
          <a:custGeom>
            <a:rect b="b" l="l" r="r" t="t"/>
            <a:pathLst>
              <a:path extrusionOk="0" h="919476" w="788834">
                <a:moveTo>
                  <a:pt x="0" y="0"/>
                </a:moveTo>
                <a:lnTo>
                  <a:pt x="788834" y="0"/>
                </a:lnTo>
                <a:lnTo>
                  <a:pt x="788834" y="919476"/>
                </a:lnTo>
                <a:lnTo>
                  <a:pt x="0" y="919476"/>
                </a:lnTo>
                <a:lnTo>
                  <a:pt x="0" y="0"/>
                </a:lnTo>
                <a:close/>
              </a:path>
            </a:pathLst>
          </a:custGeom>
          <a:blipFill rotWithShape="1">
            <a:blip r:embed="rId4">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